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9" r:id="rId2"/>
    <p:sldId id="259" r:id="rId3"/>
    <p:sldId id="532" r:id="rId4"/>
    <p:sldId id="320" r:id="rId5"/>
    <p:sldId id="533" r:id="rId6"/>
    <p:sldId id="345" r:id="rId7"/>
    <p:sldId id="534" r:id="rId8"/>
    <p:sldId id="536" r:id="rId9"/>
    <p:sldId id="535" r:id="rId10"/>
    <p:sldId id="266" r:id="rId11"/>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45" d="100"/>
          <a:sy n="45" d="100"/>
        </p:scale>
        <p:origin x="8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4/26/2022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F8B882-23C9-41A9-B70C-7C76908C8370}"/>
              </a:ext>
            </a:extLst>
          </p:cNvPr>
          <p:cNvSpPr>
            <a:spLocks noGrp="1" noChangeArrowheads="1"/>
          </p:cNvSpPr>
          <p:nvPr>
            <p:ph type="sldNum" sz="quarter" idx="5"/>
          </p:nvPr>
        </p:nvSpPr>
        <p:spPr>
          <a:ln/>
        </p:spPr>
        <p:txBody>
          <a:bodyPr/>
          <a:lstStyle/>
          <a:p>
            <a:fld id="{7B2B043E-3959-4BC7-A7C2-7AFCD0D17125}" type="slidenum">
              <a:rPr lang="en-US" altLang="en-US"/>
              <a:pPr/>
              <a:t>2</a:t>
            </a:fld>
            <a:endParaRPr lang="en-US" altLang="en-US"/>
          </a:p>
        </p:txBody>
      </p:sp>
      <p:sp>
        <p:nvSpPr>
          <p:cNvPr id="27650" name="Rectangle 2">
            <a:extLst>
              <a:ext uri="{FF2B5EF4-FFF2-40B4-BE49-F238E27FC236}">
                <a16:creationId xmlns:a16="http://schemas.microsoft.com/office/drawing/2014/main" id="{5D0CA036-55B2-4CEE-9508-ACFF5302F18A}"/>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9B308B7-3643-4D67-96E1-0E934D7EB886}"/>
              </a:ext>
            </a:extLst>
          </p:cNvPr>
          <p:cNvSpPr>
            <a:spLocks noGrp="1" noChangeArrowheads="1"/>
          </p:cNvSpPr>
          <p:nvPr>
            <p:ph type="body" idx="1"/>
          </p:nvPr>
        </p:nvSpPr>
        <p:spPr/>
        <p:txBody>
          <a:bodyPr/>
          <a:lstStyle/>
          <a:p>
            <a:r>
              <a:rPr lang="en-US" altLang="en-US" dirty="0"/>
              <a:t> </a:t>
            </a:r>
            <a:r>
              <a:rPr lang="en-US" altLang="en-US" b="1" dirty="0"/>
              <a:t>A “pastor” </a:t>
            </a:r>
            <a:r>
              <a:rPr lang="en-US" altLang="en-US" dirty="0"/>
              <a:t>is literally one who shepherds or feeds a flock.  The terms shepherd, elder and overseer (or bishop) are used interchangeably in the New Testament.  See Acts 20:17, 28 and 1 Peter 5:1-2.</a:t>
            </a:r>
          </a:p>
          <a:p>
            <a:r>
              <a:rPr lang="en-US" altLang="en-US" b="1" dirty="0"/>
              <a:t>Ephesians 4:11 </a:t>
            </a:r>
            <a:r>
              <a:rPr lang="en-US" altLang="en-US" dirty="0"/>
              <a:t>lists five offices Christ placed in the church for its up-building – “He Himself gave some to be </a:t>
            </a:r>
            <a:r>
              <a:rPr lang="en-US" altLang="en-US" b="1" i="1" dirty="0"/>
              <a:t>apostles, some prophets, some evangelists</a:t>
            </a:r>
            <a:r>
              <a:rPr lang="en-US" altLang="en-US" dirty="0"/>
              <a:t>, and </a:t>
            </a:r>
            <a:r>
              <a:rPr lang="en-US" altLang="en-US" b="1" i="1" dirty="0"/>
              <a:t>some pastors and teachers</a:t>
            </a:r>
            <a:r>
              <a:rPr lang="en-US" altLang="en-US" dirty="0"/>
              <a:t>.” </a:t>
            </a:r>
          </a:p>
          <a:p>
            <a:pPr marL="171450" indent="-171450">
              <a:buFont typeface="Arial" panose="020B0604020202020204" pitchFamily="34" charset="0"/>
              <a:buChar char="•"/>
            </a:pPr>
            <a:r>
              <a:rPr lang="en-US" altLang="en-US" dirty="0"/>
              <a:t>Conceivably, one individual could perform more than one of these functions.  </a:t>
            </a:r>
          </a:p>
          <a:p>
            <a:pPr marL="171450" indent="-171450">
              <a:buFont typeface="Arial" panose="020B0604020202020204" pitchFamily="34" charset="0"/>
              <a:buChar char="•"/>
            </a:pPr>
            <a:r>
              <a:rPr lang="en-US" altLang="en-US" dirty="0"/>
              <a:t>For instance Paul was a preacher and a teacher, as well as an apostle (1 Timothy 2:7; 2 Timothy 1:11).  </a:t>
            </a:r>
          </a:p>
          <a:p>
            <a:pPr marL="171450" indent="-171450">
              <a:buFont typeface="Arial" panose="020B0604020202020204" pitchFamily="34" charset="0"/>
              <a:buChar char="•"/>
            </a:pPr>
            <a:r>
              <a:rPr lang="en-US" altLang="en-US" dirty="0"/>
              <a:t>The apostle Peter was also an elder, which is the same as an overseer or pastor (1 Peter 5:1-2). But obviously, not every apostle or evangelist was an elder.  Paul could not have been an elder because he was unmarried (1 Corinthians 7:8; 1 Timothy 3:2). </a:t>
            </a:r>
          </a:p>
          <a:p>
            <a:endParaRPr lang="en-US" altLang="en-US" dirty="0"/>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F8B882-23C9-41A9-B70C-7C76908C8370}"/>
              </a:ext>
            </a:extLst>
          </p:cNvPr>
          <p:cNvSpPr>
            <a:spLocks noGrp="1" noChangeArrowheads="1"/>
          </p:cNvSpPr>
          <p:nvPr>
            <p:ph type="sldNum" sz="quarter" idx="5"/>
          </p:nvPr>
        </p:nvSpPr>
        <p:spPr>
          <a:ln/>
        </p:spPr>
        <p:txBody>
          <a:bodyPr/>
          <a:lstStyle/>
          <a:p>
            <a:fld id="{7B2B043E-3959-4BC7-A7C2-7AFCD0D17125}" type="slidenum">
              <a:rPr lang="en-US" altLang="en-US"/>
              <a:pPr/>
              <a:t>3</a:t>
            </a:fld>
            <a:endParaRPr lang="en-US" altLang="en-US"/>
          </a:p>
        </p:txBody>
      </p:sp>
      <p:sp>
        <p:nvSpPr>
          <p:cNvPr id="27650" name="Rectangle 2">
            <a:extLst>
              <a:ext uri="{FF2B5EF4-FFF2-40B4-BE49-F238E27FC236}">
                <a16:creationId xmlns:a16="http://schemas.microsoft.com/office/drawing/2014/main" id="{5D0CA036-55B2-4CEE-9508-ACFF5302F18A}"/>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9B308B7-3643-4D67-96E1-0E934D7EB886}"/>
              </a:ext>
            </a:extLst>
          </p:cNvPr>
          <p:cNvSpPr>
            <a:spLocks noGrp="1" noChangeArrowheads="1"/>
          </p:cNvSpPr>
          <p:nvPr>
            <p:ph type="body" idx="1"/>
          </p:nvPr>
        </p:nvSpPr>
        <p:spPr/>
        <p:txBody>
          <a:bodyPr/>
          <a:lstStyle/>
          <a:p>
            <a:r>
              <a:rPr lang="en-US" altLang="en-US" dirty="0"/>
              <a:t> </a:t>
            </a:r>
          </a:p>
        </p:txBody>
      </p:sp>
    </p:spTree>
    <p:extLst>
      <p:ext uri="{BB962C8B-B14F-4D97-AF65-F5344CB8AC3E}">
        <p14:creationId xmlns:p14="http://schemas.microsoft.com/office/powerpoint/2010/main" val="286938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ED2563-4647-41FC-A959-131F53042689}"/>
              </a:ext>
            </a:extLst>
          </p:cNvPr>
          <p:cNvSpPr>
            <a:spLocks noGrp="1" noChangeArrowheads="1"/>
          </p:cNvSpPr>
          <p:nvPr>
            <p:ph type="sldNum" sz="quarter" idx="5"/>
          </p:nvPr>
        </p:nvSpPr>
        <p:spPr>
          <a:ln/>
        </p:spPr>
        <p:txBody>
          <a:bodyPr/>
          <a:lstStyle/>
          <a:p>
            <a:fld id="{3FD95C25-EF6F-42E5-85CB-7EAC6655436A}" type="slidenum">
              <a:rPr lang="en-US" altLang="en-US"/>
              <a:pPr/>
              <a:t>4</a:t>
            </a:fld>
            <a:endParaRPr lang="en-US" altLang="en-US"/>
          </a:p>
        </p:txBody>
      </p:sp>
      <p:sp>
        <p:nvSpPr>
          <p:cNvPr id="178178" name="Rectangle 2">
            <a:extLst>
              <a:ext uri="{FF2B5EF4-FFF2-40B4-BE49-F238E27FC236}">
                <a16:creationId xmlns:a16="http://schemas.microsoft.com/office/drawing/2014/main" id="{A20FF819-6429-45F7-9824-6A30D9BB47C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8A268A-6EC1-4615-9A63-9C14434B6BD7}"/>
              </a:ext>
            </a:extLst>
          </p:cNvPr>
          <p:cNvSpPr>
            <a:spLocks noGrp="1" noChangeArrowheads="1"/>
          </p:cNvSpPr>
          <p:nvPr>
            <p:ph type="body" idx="1"/>
          </p:nvPr>
        </p:nvSpPr>
        <p:spPr/>
        <p:txBody>
          <a:bodyPr/>
          <a:lstStyle/>
          <a:p>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ED2563-4647-41FC-A959-131F53042689}"/>
              </a:ext>
            </a:extLst>
          </p:cNvPr>
          <p:cNvSpPr>
            <a:spLocks noGrp="1" noChangeArrowheads="1"/>
          </p:cNvSpPr>
          <p:nvPr>
            <p:ph type="sldNum" sz="quarter" idx="5"/>
          </p:nvPr>
        </p:nvSpPr>
        <p:spPr>
          <a:ln/>
        </p:spPr>
        <p:txBody>
          <a:bodyPr/>
          <a:lstStyle/>
          <a:p>
            <a:fld id="{3FD95C25-EF6F-42E5-85CB-7EAC6655436A}" type="slidenum">
              <a:rPr lang="en-US" altLang="en-US"/>
              <a:pPr/>
              <a:t>5</a:t>
            </a:fld>
            <a:endParaRPr lang="en-US" altLang="en-US"/>
          </a:p>
        </p:txBody>
      </p:sp>
      <p:sp>
        <p:nvSpPr>
          <p:cNvPr id="178178" name="Rectangle 2">
            <a:extLst>
              <a:ext uri="{FF2B5EF4-FFF2-40B4-BE49-F238E27FC236}">
                <a16:creationId xmlns:a16="http://schemas.microsoft.com/office/drawing/2014/main" id="{A20FF819-6429-45F7-9824-6A30D9BB47C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8A268A-6EC1-4615-9A63-9C14434B6BD7}"/>
              </a:ext>
            </a:extLst>
          </p:cNvPr>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178604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6</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endParaRPr lang="en-US" altLang="en-US" dirty="0"/>
          </a:p>
          <a:p>
            <a:r>
              <a:rPr lang="en-US" altLang="en-US" dirty="0"/>
              <a:t>Paul’s closeness to and admiration of Timothy are seen in Paul’s naming him as the co-sender of six of his letters (2 Corinthians, </a:t>
            </a:r>
            <a:r>
              <a:rPr lang="en-US" altLang="en-US" dirty="0" err="1"/>
              <a:t>Philippians,Colossians</a:t>
            </a:r>
            <a:r>
              <a:rPr lang="en-US" altLang="en-US" dirty="0"/>
              <a:t>, 1,2 Thessalonians and Philemon).</a:t>
            </a:r>
          </a:p>
          <a:p>
            <a:r>
              <a:rPr lang="en-US" altLang="en-US" dirty="0"/>
              <a:t>Paul sent Timothy on important missions to Corinth and Thessalonica</a:t>
            </a:r>
          </a:p>
          <a:p>
            <a:pPr marL="171450" indent="-171450">
              <a:buFont typeface="Arial" panose="020B0604020202020204" pitchFamily="34" charset="0"/>
              <a:buChar char="•"/>
            </a:pPr>
            <a:r>
              <a:rPr lang="en-US" altLang="en-US" b="1" dirty="0"/>
              <a:t>1 Corinthians 4:17  </a:t>
            </a:r>
            <a:r>
              <a:rPr lang="en-US" altLang="en-US" dirty="0"/>
              <a:t>For this reason I have sent Timothy to you, who is my beloved and faithful son in the Lord, who will remind you of my ways in Christ, as I teach everywhere in every church.</a:t>
            </a:r>
          </a:p>
          <a:p>
            <a:pPr marL="171450" indent="-171450">
              <a:buFont typeface="Arial" panose="020B0604020202020204" pitchFamily="34" charset="0"/>
              <a:buChar char="•"/>
            </a:pPr>
            <a:r>
              <a:rPr lang="en-US" altLang="en-US" b="1" dirty="0"/>
              <a:t>1 Thessalonians 3:1-2  </a:t>
            </a:r>
            <a:r>
              <a:rPr lang="en-US" altLang="en-US" dirty="0"/>
              <a:t>Therefore, when we could no longer endure it, we thought it good to be left in Athens alone,  2  and sent Timothy, our brother and minister of God, and our fellow laborer in the gospel of Christ, to establish you and encourage you concerning your faith,</a:t>
            </a:r>
          </a:p>
          <a:p>
            <a:r>
              <a:rPr lang="en-US" altLang="en-US" dirty="0"/>
              <a:t>Paul commends Timothy to the Philippians </a:t>
            </a:r>
            <a:r>
              <a:rPr lang="en-US" altLang="en-US" b="1" dirty="0"/>
              <a:t>(Philippians 2:19-22  </a:t>
            </a:r>
            <a:r>
              <a:rPr lang="en-US" altLang="en-US" dirty="0"/>
              <a:t>But I trust in the Lord Jesus to send Timothy to you shortly, that I also may be encouraged when I know your state.  20  For I have no one like-minded, who will sincerely care for your state.  21  For all seek their own, not the things which are of Christ Jesus.  22  But you know his proven character, that as a son with his father he served with me in the gospel). </a:t>
            </a:r>
          </a:p>
          <a:p>
            <a:r>
              <a:rPr lang="en-US" altLang="en-US" b="1" dirty="0"/>
              <a:t>2 Timothy 4:9  </a:t>
            </a:r>
            <a:r>
              <a:rPr lang="en-US" altLang="en-US" dirty="0"/>
              <a:t>Be diligent to come to me quickly… </a:t>
            </a:r>
            <a:r>
              <a:rPr lang="en-US" altLang="en-US" b="1" dirty="0"/>
              <a:t>4:21</a:t>
            </a:r>
            <a:r>
              <a:rPr lang="en-US" altLang="en-US" dirty="0"/>
              <a:t>  Do your utmost to come before winter.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7</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Acts 20:28-31  </a:t>
            </a:r>
            <a:r>
              <a:rPr lang="en-US" altLang="en-US" dirty="0"/>
              <a:t>Therefore take heed to yourselves and to all the flock, among which the Holy Spirit has made you overseers, to shepherd the church of God which He purchased with His own blood.  29  For I know this, that after my departure savage wolves will come in among you, not sparing the flock.  30  Also from among yourselves men will rise up, speaking perverse things, to draw away the disciples after themselves.  31  Therefore watch, and remember that for three years I did not cease to warn everyone night and day with tears.</a:t>
            </a:r>
          </a:p>
          <a:p>
            <a:r>
              <a:rPr lang="en-US" altLang="en-US" b="1" dirty="0"/>
              <a:t>NOTE: </a:t>
            </a:r>
            <a:r>
              <a:rPr lang="en-US" altLang="en-US" b="1" dirty="0" err="1"/>
              <a:t>Oikonomia</a:t>
            </a:r>
            <a:r>
              <a:rPr lang="en-US" altLang="en-US" b="1" dirty="0"/>
              <a:t> </a:t>
            </a:r>
            <a:r>
              <a:rPr lang="en-US" altLang="en-US" dirty="0"/>
              <a:t>is literally “house law” and can be translated “stewardship” (ESV), edification.  Strong says, “administration (of a household or estate)”</a:t>
            </a:r>
          </a:p>
        </p:txBody>
      </p:sp>
    </p:spTree>
    <p:extLst>
      <p:ext uri="{BB962C8B-B14F-4D97-AF65-F5344CB8AC3E}">
        <p14:creationId xmlns:p14="http://schemas.microsoft.com/office/powerpoint/2010/main" val="236160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8</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Acts 8:3  </a:t>
            </a:r>
            <a:r>
              <a:rPr lang="en-US" altLang="en-US" dirty="0"/>
              <a:t>As for Saul, he made havoc of the church, entering every house, and dragging off men and women, committing them to prison.</a:t>
            </a:r>
          </a:p>
          <a:p>
            <a:r>
              <a:rPr lang="en-US" altLang="en-US" b="1" dirty="0"/>
              <a:t>Acts 9:1-2  </a:t>
            </a:r>
            <a:r>
              <a:rPr lang="en-US" altLang="en-US" dirty="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altLang="en-US" b="1" dirty="0"/>
              <a:t>Acts 26:10  </a:t>
            </a:r>
            <a:r>
              <a:rPr lang="en-US" altLang="en-US" dirty="0"/>
              <a:t>This I also did in Jerusalem, and many of the saints I shut up in prison, having received authority from the chief priests; and when they were put to death, I cast my vote against them.</a:t>
            </a:r>
          </a:p>
        </p:txBody>
      </p:sp>
    </p:spTree>
    <p:extLst>
      <p:ext uri="{BB962C8B-B14F-4D97-AF65-F5344CB8AC3E}">
        <p14:creationId xmlns:p14="http://schemas.microsoft.com/office/powerpoint/2010/main" val="171740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9</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2 Timothy 2:3-4  </a:t>
            </a:r>
            <a:r>
              <a:rPr lang="en-US" altLang="en-US" b="0" dirty="0"/>
              <a:t>You therefore must endure hardship as a good soldier of Jesus Christ.  4  No one engaged in warfare entangles himself with the affairs of this life, that he may please him who enlisted him as a soldier.</a:t>
            </a:r>
          </a:p>
          <a:p>
            <a:r>
              <a:rPr lang="en-US" altLang="en-US" b="1" dirty="0"/>
              <a:t>2 Timothy 4:7  </a:t>
            </a:r>
            <a:r>
              <a:rPr lang="en-US" altLang="en-US" b="0" dirty="0"/>
              <a:t>I have fought the good fight, I have finished the race, I have kept the faith.</a:t>
            </a:r>
          </a:p>
          <a:p>
            <a:r>
              <a:rPr lang="en-US" altLang="en-US" b="0" dirty="0"/>
              <a:t>2 Corinthians 10:3-5  For though we walk in the flesh, we do not war according to the flesh.  4  For the weapons of our warfare are not carnal but mighty in God for pulling down strongholds,  5  casting down arguments and every high thing that exalts itself against the knowledge of God, bringing every thought into captivity to the obedience of Christ,</a:t>
            </a:r>
          </a:p>
          <a:p>
            <a:r>
              <a:rPr lang="en-US" altLang="en-US" b="1" dirty="0"/>
              <a:t>2 Timothy 2:17-18  </a:t>
            </a:r>
            <a:r>
              <a:rPr lang="en-US" altLang="en-US" b="0" dirty="0"/>
              <a:t>And their message will spread like cancer. Hymenaeus and </a:t>
            </a:r>
            <a:r>
              <a:rPr lang="en-US" altLang="en-US" b="0" dirty="0" err="1"/>
              <a:t>Philetus</a:t>
            </a:r>
            <a:r>
              <a:rPr lang="en-US" altLang="en-US" b="0" dirty="0"/>
              <a:t> are of this sort,  18  who have strayed concerning the truth, saying that the resurrection is already past; and they overthrow the faith of some.</a:t>
            </a:r>
          </a:p>
          <a:p>
            <a:r>
              <a:rPr lang="en-US" altLang="en-US" b="1" dirty="0"/>
              <a:t>2 Timothy 4:14  </a:t>
            </a:r>
            <a:r>
              <a:rPr lang="en-US" altLang="en-US" b="0" dirty="0"/>
              <a:t>Alexander the coppersmith did me much harm. May the Lord repay him according to his works.</a:t>
            </a:r>
          </a:p>
        </p:txBody>
      </p:sp>
    </p:spTree>
    <p:extLst>
      <p:ext uri="{BB962C8B-B14F-4D97-AF65-F5344CB8AC3E}">
        <p14:creationId xmlns:p14="http://schemas.microsoft.com/office/powerpoint/2010/main" val="150544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4/26/2022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4/26/2022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1: First Timothy Introduction &amp; Chapter 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rPr>
              <a:t>Timothy’s faithfulness as a young person made him especially useful in the kingdom.</a:t>
            </a:r>
          </a:p>
          <a:p>
            <a:r>
              <a:rPr lang="en-US" sz="3200" b="1" dirty="0">
                <a:solidFill>
                  <a:schemeClr val="bg1"/>
                </a:solidFill>
              </a:rPr>
              <a:t>Those who proclaim the truth must </a:t>
            </a:r>
            <a:r>
              <a:rPr lang="en-US" sz="3200" b="1" dirty="0">
                <a:solidFill>
                  <a:schemeClr val="bg1"/>
                </a:solidFill>
                <a:effectLst>
                  <a:glow rad="228600">
                    <a:schemeClr val="accent2">
                      <a:satMod val="175000"/>
                      <a:alpha val="40000"/>
                    </a:schemeClr>
                  </a:glow>
                </a:effectLst>
              </a:rPr>
              <a:t>wage war </a:t>
            </a:r>
            <a:r>
              <a:rPr lang="en-US" sz="3200" b="1" dirty="0">
                <a:solidFill>
                  <a:schemeClr val="bg1"/>
                </a:solidFill>
              </a:rPr>
              <a:t>on error, including novel false doctrines, speculations which cause strife, and ungodly behavior.</a:t>
            </a:r>
          </a:p>
          <a:p>
            <a:r>
              <a:rPr lang="en-US" sz="3200" b="1" dirty="0">
                <a:solidFill>
                  <a:schemeClr val="bg1"/>
                </a:solidFill>
                <a:effectLst/>
              </a:rPr>
              <a:t>Godliness </a:t>
            </a:r>
            <a:r>
              <a:rPr lang="en-US" sz="3200" b="1" dirty="0">
                <a:solidFill>
                  <a:schemeClr val="bg1"/>
                </a:solidFill>
              </a:rPr>
              <a:t>is the teaching found in God’s </a:t>
            </a:r>
            <a:r>
              <a:rPr lang="en-US" sz="3200" b="1" dirty="0">
                <a:solidFill>
                  <a:schemeClr val="bg1"/>
                </a:solidFill>
                <a:effectLst>
                  <a:glow rad="228600">
                    <a:schemeClr val="accent2">
                      <a:satMod val="175000"/>
                      <a:alpha val="40000"/>
                    </a:schemeClr>
                  </a:glow>
                </a:effectLst>
              </a:rPr>
              <a:t>law, sound doctrine, </a:t>
            </a:r>
            <a:r>
              <a:rPr lang="en-US" sz="3200" b="1" dirty="0">
                <a:solidFill>
                  <a:schemeClr val="bg1"/>
                </a:solidFill>
              </a:rPr>
              <a:t>and the </a:t>
            </a:r>
            <a:r>
              <a:rPr lang="en-US" sz="3200" b="1" dirty="0">
                <a:solidFill>
                  <a:schemeClr val="bg1"/>
                </a:solidFill>
                <a:effectLst>
                  <a:glow rad="228600">
                    <a:schemeClr val="accent2">
                      <a:satMod val="175000"/>
                      <a:alpha val="40000"/>
                    </a:schemeClr>
                  </a:glow>
                </a:effectLst>
              </a:rPr>
              <a:t>gospel. </a:t>
            </a:r>
          </a:p>
          <a:p>
            <a:r>
              <a:rPr lang="en-US" sz="3200" b="1" dirty="0">
                <a:solidFill>
                  <a:schemeClr val="bg1"/>
                </a:solidFill>
                <a:effectLst/>
              </a:rPr>
              <a:t>God’s </a:t>
            </a:r>
            <a:r>
              <a:rPr lang="en-US" sz="3200" b="1" dirty="0">
                <a:solidFill>
                  <a:schemeClr val="bg1"/>
                </a:solidFill>
                <a:effectLst>
                  <a:glow rad="228600">
                    <a:schemeClr val="accent2">
                      <a:satMod val="175000"/>
                      <a:alpha val="40000"/>
                    </a:schemeClr>
                  </a:glow>
                </a:effectLst>
              </a:rPr>
              <a:t>grace</a:t>
            </a:r>
            <a:r>
              <a:rPr lang="en-US" sz="3200" b="1" dirty="0">
                <a:solidFill>
                  <a:schemeClr val="bg1"/>
                </a:solidFill>
                <a:effectLst/>
              </a:rPr>
              <a:t> and </a:t>
            </a:r>
            <a:r>
              <a:rPr lang="en-US" sz="3200" b="1" dirty="0">
                <a:solidFill>
                  <a:schemeClr val="bg1"/>
                </a:solidFill>
                <a:effectLst>
                  <a:glow rad="228600">
                    <a:schemeClr val="accent2">
                      <a:satMod val="175000"/>
                      <a:alpha val="40000"/>
                    </a:schemeClr>
                  </a:glow>
                </a:effectLst>
              </a:rPr>
              <a:t>love </a:t>
            </a:r>
            <a:r>
              <a:rPr lang="en-US" sz="3200" b="1" dirty="0">
                <a:solidFill>
                  <a:schemeClr val="bg1"/>
                </a:solidFill>
                <a:effectLst/>
              </a:rPr>
              <a:t>are so abundant and powerful that even the chief of sinners could be saved.</a:t>
            </a:r>
            <a:endParaRPr lang="en-US" sz="3200" b="1" dirty="0">
              <a:solidFill>
                <a:schemeClr val="bg1"/>
              </a:solidFill>
            </a:endParaRPr>
          </a:p>
          <a:p>
            <a:r>
              <a:rPr lang="en-US" sz="3200" b="1" dirty="0">
                <a:solidFill>
                  <a:schemeClr val="bg1"/>
                </a:solidFill>
              </a:rPr>
              <a:t>Spiritual warfare must be waged with </a:t>
            </a:r>
            <a:r>
              <a:rPr lang="en-US" sz="3200" b="1" dirty="0">
                <a:solidFill>
                  <a:schemeClr val="bg1"/>
                </a:solidFill>
                <a:effectLst>
                  <a:glow rad="228600">
                    <a:schemeClr val="accent2">
                      <a:satMod val="175000"/>
                      <a:alpha val="40000"/>
                    </a:schemeClr>
                  </a:glow>
                </a:effectLst>
              </a:rPr>
              <a:t>faith </a:t>
            </a:r>
            <a:r>
              <a:rPr lang="en-US" sz="3200" b="1" dirty="0">
                <a:solidFill>
                  <a:schemeClr val="bg1"/>
                </a:solidFill>
              </a:rPr>
              <a:t>and a </a:t>
            </a:r>
            <a:r>
              <a:rPr lang="en-US" sz="3200" b="1" dirty="0">
                <a:solidFill>
                  <a:schemeClr val="bg1"/>
                </a:solidFill>
                <a:effectLst>
                  <a:glow rad="228600">
                    <a:schemeClr val="accent2">
                      <a:satMod val="175000"/>
                      <a:alpha val="40000"/>
                    </a:schemeClr>
                  </a:glow>
                </a:effectLst>
              </a:rPr>
              <a:t>good conscience </a:t>
            </a:r>
            <a:r>
              <a:rPr lang="en-US" sz="3200" b="1" dirty="0">
                <a:solidFill>
                  <a:schemeClr val="bg1"/>
                </a:solidFill>
              </a:rPr>
              <a:t>lest one’s faith suffer shipwreck.</a:t>
            </a:r>
          </a:p>
          <a:p>
            <a:endParaRPr lang="en-US" sz="3200" b="1" dirty="0">
              <a:solidFill>
                <a:schemeClr val="bg1"/>
              </a:solidFill>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7F36BD-B588-41EF-85AC-7BA3BAC831A5}"/>
              </a:ext>
            </a:extLst>
          </p:cNvPr>
          <p:cNvSpPr>
            <a:spLocks noGrp="1" noChangeArrowheads="1"/>
          </p:cNvSpPr>
          <p:nvPr>
            <p:ph type="title"/>
          </p:nvPr>
        </p:nvSpPr>
        <p:spPr>
          <a:xfrm>
            <a:off x="642154" y="178181"/>
            <a:ext cx="10654496" cy="1325563"/>
          </a:xfrm>
        </p:spPr>
        <p:txBody>
          <a:bodyPr/>
          <a:lstStyle/>
          <a:p>
            <a:pPr algn="ctr"/>
            <a:r>
              <a:rPr lang="en-US" altLang="en-US" sz="4000" b="1" dirty="0">
                <a:solidFill>
                  <a:schemeClr val="bg1"/>
                </a:solidFill>
              </a:rPr>
              <a:t>1</a:t>
            </a:r>
            <a:r>
              <a:rPr lang="en-US" altLang="en-US" sz="4000" b="1" baseline="30000" dirty="0">
                <a:solidFill>
                  <a:schemeClr val="bg1"/>
                </a:solidFill>
              </a:rPr>
              <a:t>st</a:t>
            </a:r>
            <a:r>
              <a:rPr lang="en-US" altLang="en-US" sz="4000" b="1" dirty="0">
                <a:solidFill>
                  <a:schemeClr val="bg1"/>
                </a:solidFill>
              </a:rPr>
              <a:t> &amp; 2</a:t>
            </a:r>
            <a:r>
              <a:rPr lang="en-US" altLang="en-US" sz="4000" b="1" baseline="30000" dirty="0">
                <a:solidFill>
                  <a:schemeClr val="bg1"/>
                </a:solidFill>
              </a:rPr>
              <a:t>nd</a:t>
            </a:r>
            <a:r>
              <a:rPr lang="en-US" altLang="en-US" sz="4000" b="1" dirty="0">
                <a:solidFill>
                  <a:schemeClr val="bg1"/>
                </a:solidFill>
              </a:rPr>
              <a:t> Timothy and Titus</a:t>
            </a:r>
          </a:p>
        </p:txBody>
      </p:sp>
      <p:sp>
        <p:nvSpPr>
          <p:cNvPr id="18435" name="Rectangle 3">
            <a:extLst>
              <a:ext uri="{FF2B5EF4-FFF2-40B4-BE49-F238E27FC236}">
                <a16:creationId xmlns:a16="http://schemas.microsoft.com/office/drawing/2014/main" id="{CEA38B5E-F80D-430E-A927-5BF81524BC9E}"/>
              </a:ext>
            </a:extLst>
          </p:cNvPr>
          <p:cNvSpPr>
            <a:spLocks noGrp="1" noChangeArrowheads="1"/>
          </p:cNvSpPr>
          <p:nvPr>
            <p:ph type="body" idx="1"/>
          </p:nvPr>
        </p:nvSpPr>
        <p:spPr>
          <a:xfrm>
            <a:off x="514349" y="1343026"/>
            <a:ext cx="11472863" cy="5514974"/>
          </a:xfrm>
        </p:spPr>
        <p:txBody>
          <a:bodyPr>
            <a:normAutofit fontScale="92500" lnSpcReduction="10000"/>
          </a:bodyPr>
          <a:lstStyle/>
          <a:p>
            <a:r>
              <a:rPr lang="en-US" altLang="en-US" sz="3200" b="1" dirty="0">
                <a:solidFill>
                  <a:schemeClr val="bg1"/>
                </a:solidFill>
              </a:rPr>
              <a:t>The epistles of 1st &amp; 2nd Timothy and Titus are often called </a:t>
            </a:r>
            <a:r>
              <a:rPr lang="en-US" altLang="en-US" sz="3200" b="1" dirty="0">
                <a:solidFill>
                  <a:schemeClr val="bg1"/>
                </a:solidFill>
                <a:effectLst>
                  <a:glow rad="228600">
                    <a:schemeClr val="accent2">
                      <a:satMod val="175000"/>
                      <a:alpha val="40000"/>
                    </a:schemeClr>
                  </a:glow>
                </a:effectLst>
              </a:rPr>
              <a:t>“The Pastoral Epistles” </a:t>
            </a:r>
            <a:r>
              <a:rPr lang="en-US" altLang="en-US" sz="3200" b="1" dirty="0">
                <a:solidFill>
                  <a:schemeClr val="bg1"/>
                </a:solidFill>
              </a:rPr>
              <a:t>by denominational scholars.  </a:t>
            </a:r>
          </a:p>
          <a:p>
            <a:pPr marL="457200" lvl="1"/>
            <a:r>
              <a:rPr lang="en-US" altLang="en-US" sz="3000" b="1" i="1" dirty="0">
                <a:solidFill>
                  <a:schemeClr val="accent4">
                    <a:lumMod val="60000"/>
                    <a:lumOff val="40000"/>
                  </a:schemeClr>
                </a:solidFill>
              </a:rPr>
              <a:t>They mistakenly believe Titus and Timothy were </a:t>
            </a:r>
            <a:r>
              <a:rPr lang="en-US" altLang="en-US" sz="3000" b="1" i="1" dirty="0">
                <a:solidFill>
                  <a:schemeClr val="accent4">
                    <a:lumMod val="60000"/>
                    <a:lumOff val="40000"/>
                  </a:schemeClr>
                </a:solidFill>
                <a:effectLst>
                  <a:glow rad="228600">
                    <a:schemeClr val="accent2">
                      <a:satMod val="175000"/>
                      <a:alpha val="40000"/>
                    </a:schemeClr>
                  </a:glow>
                </a:effectLst>
              </a:rPr>
              <a:t>pastors </a:t>
            </a:r>
            <a:r>
              <a:rPr lang="en-US" altLang="en-US" sz="3000" b="1" i="1" dirty="0">
                <a:solidFill>
                  <a:schemeClr val="accent4">
                    <a:lumMod val="60000"/>
                    <a:lumOff val="40000"/>
                  </a:schemeClr>
                </a:solidFill>
              </a:rPr>
              <a:t>or</a:t>
            </a:r>
            <a:r>
              <a:rPr lang="en-US" altLang="en-US" sz="3000" b="1" i="1" dirty="0">
                <a:solidFill>
                  <a:schemeClr val="accent4">
                    <a:lumMod val="60000"/>
                    <a:lumOff val="40000"/>
                  </a:schemeClr>
                </a:solidFill>
                <a:effectLst>
                  <a:glow rad="228600">
                    <a:schemeClr val="accent2">
                      <a:satMod val="175000"/>
                      <a:alpha val="40000"/>
                    </a:schemeClr>
                  </a:glow>
                </a:effectLst>
              </a:rPr>
              <a:t> overseers </a:t>
            </a:r>
            <a:r>
              <a:rPr lang="en-US" altLang="en-US" sz="3000" b="1" i="1" dirty="0">
                <a:solidFill>
                  <a:schemeClr val="accent4">
                    <a:lumMod val="60000"/>
                    <a:lumOff val="40000"/>
                  </a:schemeClr>
                </a:solidFill>
              </a:rPr>
              <a:t>of churches.</a:t>
            </a:r>
          </a:p>
          <a:p>
            <a:pPr marL="457200" lvl="1"/>
            <a:r>
              <a:rPr lang="en-US" altLang="en-US" sz="3000" b="1" i="1" dirty="0">
                <a:solidFill>
                  <a:schemeClr val="accent4">
                    <a:lumMod val="60000"/>
                    <a:lumOff val="40000"/>
                  </a:schemeClr>
                </a:solidFill>
              </a:rPr>
              <a:t>The obvious problem with this view is that the apostle Paul instructs Timothy and Titus to appoint overseers in the churches with which they were working (Titus 1:5-6; cf. 1 Timothy 3:1).  </a:t>
            </a:r>
          </a:p>
          <a:p>
            <a:r>
              <a:rPr lang="en-US" altLang="en-US" sz="3200" b="1" dirty="0">
                <a:solidFill>
                  <a:schemeClr val="bg1"/>
                </a:solidFill>
              </a:rPr>
              <a:t>But Titus and Timothy did have a vital role to fill in churches.</a:t>
            </a:r>
          </a:p>
          <a:p>
            <a:pPr marL="457200" lvl="1" indent="-285750"/>
            <a:r>
              <a:rPr lang="en-US" altLang="en-US" sz="3000" b="1" i="1" dirty="0">
                <a:solidFill>
                  <a:schemeClr val="accent4">
                    <a:lumMod val="60000"/>
                    <a:lumOff val="40000"/>
                  </a:schemeClr>
                </a:solidFill>
              </a:rPr>
              <a:t>They were </a:t>
            </a:r>
            <a:r>
              <a:rPr lang="en-US" altLang="en-US" sz="3000" b="1" i="1" dirty="0">
                <a:solidFill>
                  <a:schemeClr val="accent4">
                    <a:lumMod val="60000"/>
                    <a:lumOff val="40000"/>
                  </a:schemeClr>
                </a:solidFill>
                <a:effectLst>
                  <a:glow rad="228600">
                    <a:schemeClr val="accent2">
                      <a:satMod val="175000"/>
                      <a:alpha val="40000"/>
                    </a:schemeClr>
                  </a:glow>
                </a:effectLst>
              </a:rPr>
              <a:t>evangelists </a:t>
            </a:r>
            <a:r>
              <a:rPr lang="en-US" altLang="en-US" sz="3000" b="1" i="1" dirty="0">
                <a:solidFill>
                  <a:schemeClr val="accent4">
                    <a:lumMod val="60000"/>
                    <a:lumOff val="40000"/>
                  </a:schemeClr>
                </a:solidFill>
              </a:rPr>
              <a:t>or </a:t>
            </a:r>
            <a:r>
              <a:rPr lang="en-US" altLang="en-US" sz="3000" b="1" i="1" dirty="0">
                <a:solidFill>
                  <a:schemeClr val="accent4">
                    <a:lumMod val="60000"/>
                    <a:lumOff val="40000"/>
                  </a:schemeClr>
                </a:solidFill>
                <a:effectLst>
                  <a:glow rad="228600">
                    <a:schemeClr val="accent2">
                      <a:satMod val="175000"/>
                      <a:alpha val="40000"/>
                    </a:schemeClr>
                  </a:glow>
                </a:effectLst>
              </a:rPr>
              <a:t>ministers of the gospel</a:t>
            </a:r>
            <a:r>
              <a:rPr lang="en-US" altLang="en-US" sz="3000" b="1" i="1" dirty="0">
                <a:solidFill>
                  <a:schemeClr val="accent4">
                    <a:lumMod val="60000"/>
                    <a:lumOff val="40000"/>
                  </a:schemeClr>
                </a:solidFill>
              </a:rPr>
              <a:t>, and it is in regard to their work in this capacity that these epistles are written (cf. Eph. 4:11).   </a:t>
            </a:r>
          </a:p>
          <a:p>
            <a:pPr marL="457200" lvl="1" indent="-285750"/>
            <a:r>
              <a:rPr lang="en-US" altLang="en-US" sz="3000" b="1" i="1" dirty="0">
                <a:solidFill>
                  <a:schemeClr val="accent4">
                    <a:lumMod val="60000"/>
                    <a:lumOff val="40000"/>
                  </a:schemeClr>
                </a:solidFill>
              </a:rPr>
              <a:t>Paul’s message to Timothy and Titus is well summarized in 2 Timothy 4:5: </a:t>
            </a:r>
            <a:r>
              <a:rPr lang="en-US" altLang="en-US" sz="3000" b="1" i="1" dirty="0">
                <a:solidFill>
                  <a:schemeClr val="bg1"/>
                </a:solidFill>
                <a:effectLst>
                  <a:glow rad="228600">
                    <a:schemeClr val="accent2">
                      <a:satMod val="175000"/>
                      <a:alpha val="40000"/>
                    </a:schemeClr>
                  </a:glow>
                </a:effectLst>
              </a:rPr>
              <a:t>“But you be watchful in all things, endure afflictions, do the work of an evangelist, fulfill your ministry” </a:t>
            </a:r>
            <a:r>
              <a:rPr lang="en-US" altLang="en-US" sz="3000" b="1" i="1" dirty="0">
                <a:solidFill>
                  <a:schemeClr val="accent4">
                    <a:lumMod val="60000"/>
                    <a:lumOff val="40000"/>
                  </a:schemeClr>
                </a:solidFill>
                <a:effectLst/>
              </a:rPr>
              <a:t>(cf. 1 Timothy 4:6). </a:t>
            </a:r>
          </a:p>
          <a:p>
            <a:endParaRPr lang="en-US" alt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1000"/>
                                        <p:tgtEl>
                                          <p:spTgt spid="18435">
                                            <p:txEl>
                                              <p:pRg st="1" end="1"/>
                                            </p:txEl>
                                          </p:spTgt>
                                        </p:tgtEl>
                                      </p:cBhvr>
                                    </p:animEffect>
                                    <p:anim calcmode="lin" valueType="num">
                                      <p:cBhvr>
                                        <p:cTn id="13"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1000"/>
                                        <p:tgtEl>
                                          <p:spTgt spid="18435">
                                            <p:txEl>
                                              <p:pRg st="2" end="2"/>
                                            </p:txEl>
                                          </p:spTgt>
                                        </p:tgtEl>
                                      </p:cBhvr>
                                    </p:animEffect>
                                    <p:anim calcmode="lin" valueType="num">
                                      <p:cBhvr>
                                        <p:cTn id="18"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435">
                                            <p:txEl>
                                              <p:pRg st="3" end="3"/>
                                            </p:txEl>
                                          </p:spTgt>
                                        </p:tgtEl>
                                        <p:attrNameLst>
                                          <p:attrName>style.visibility</p:attrName>
                                        </p:attrNameLst>
                                      </p:cBhvr>
                                      <p:to>
                                        <p:strVal val="visible"/>
                                      </p:to>
                                    </p:set>
                                    <p:animEffect transition="in" filter="fade">
                                      <p:cBhvr>
                                        <p:cTn id="24" dur="1000"/>
                                        <p:tgtEl>
                                          <p:spTgt spid="18435">
                                            <p:txEl>
                                              <p:pRg st="3" end="3"/>
                                            </p:txEl>
                                          </p:spTgt>
                                        </p:tgtEl>
                                      </p:cBhvr>
                                    </p:animEffect>
                                    <p:anim calcmode="lin" valueType="num">
                                      <p:cBhvr>
                                        <p:cTn id="2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1000"/>
                                        <p:tgtEl>
                                          <p:spTgt spid="18435">
                                            <p:txEl>
                                              <p:pRg st="4" end="4"/>
                                            </p:txEl>
                                          </p:spTgt>
                                        </p:tgtEl>
                                      </p:cBhvr>
                                    </p:animEffect>
                                    <p:anim calcmode="lin" valueType="num">
                                      <p:cBhvr>
                                        <p:cTn id="30"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435">
                                            <p:txEl>
                                              <p:pRg st="5" end="5"/>
                                            </p:txEl>
                                          </p:spTgt>
                                        </p:tgtEl>
                                        <p:attrNameLst>
                                          <p:attrName>style.visibility</p:attrName>
                                        </p:attrNameLst>
                                      </p:cBhvr>
                                      <p:to>
                                        <p:strVal val="visible"/>
                                      </p:to>
                                    </p:set>
                                    <p:animEffect transition="in" filter="fade">
                                      <p:cBhvr>
                                        <p:cTn id="34" dur="1000"/>
                                        <p:tgtEl>
                                          <p:spTgt spid="18435">
                                            <p:txEl>
                                              <p:pRg st="5" end="5"/>
                                            </p:txEl>
                                          </p:spTgt>
                                        </p:tgtEl>
                                      </p:cBhvr>
                                    </p:animEffect>
                                    <p:anim calcmode="lin" valueType="num">
                                      <p:cBhvr>
                                        <p:cTn id="35"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7F36BD-B588-41EF-85AC-7BA3BAC831A5}"/>
              </a:ext>
            </a:extLst>
          </p:cNvPr>
          <p:cNvSpPr>
            <a:spLocks noGrp="1" noChangeArrowheads="1"/>
          </p:cNvSpPr>
          <p:nvPr>
            <p:ph type="title"/>
          </p:nvPr>
        </p:nvSpPr>
        <p:spPr>
          <a:xfrm>
            <a:off x="339524" y="0"/>
            <a:ext cx="11490526" cy="1325563"/>
          </a:xfrm>
        </p:spPr>
        <p:txBody>
          <a:bodyPr/>
          <a:lstStyle/>
          <a:p>
            <a:pPr algn="ctr"/>
            <a:r>
              <a:rPr lang="en-US" altLang="en-US" sz="4000" b="1" dirty="0">
                <a:solidFill>
                  <a:schemeClr val="bg1"/>
                </a:solidFill>
              </a:rPr>
              <a:t>Job Description of “the work of an evangelist”</a:t>
            </a:r>
          </a:p>
        </p:txBody>
      </p:sp>
      <p:sp>
        <p:nvSpPr>
          <p:cNvPr id="18435" name="Rectangle 3">
            <a:extLst>
              <a:ext uri="{FF2B5EF4-FFF2-40B4-BE49-F238E27FC236}">
                <a16:creationId xmlns:a16="http://schemas.microsoft.com/office/drawing/2014/main" id="{CEA38B5E-F80D-430E-A927-5BF81524BC9E}"/>
              </a:ext>
            </a:extLst>
          </p:cNvPr>
          <p:cNvSpPr>
            <a:spLocks noGrp="1" noChangeArrowheads="1"/>
          </p:cNvSpPr>
          <p:nvPr>
            <p:ph type="body" idx="1"/>
          </p:nvPr>
        </p:nvSpPr>
        <p:spPr>
          <a:xfrm>
            <a:off x="500062" y="1071562"/>
            <a:ext cx="11691937" cy="5786437"/>
          </a:xfrm>
        </p:spPr>
        <p:txBody>
          <a:bodyPr>
            <a:normAutofit fontScale="92500" lnSpcReduction="10000"/>
          </a:bodyPr>
          <a:lstStyle/>
          <a:p>
            <a:r>
              <a:rPr lang="en-US" altLang="en-US" sz="3000" b="1" dirty="0">
                <a:solidFill>
                  <a:schemeClr val="bg1"/>
                </a:solidFill>
              </a:rPr>
              <a:t>Preaching the word in all seasons (2 Tim. 4:1-5)</a:t>
            </a:r>
          </a:p>
          <a:p>
            <a:r>
              <a:rPr lang="en-US" altLang="en-US" sz="3000" b="1" dirty="0">
                <a:solidFill>
                  <a:schemeClr val="bg1"/>
                </a:solidFill>
              </a:rPr>
              <a:t>Defending sound doctrine by confronting error (1 Tim. 1:3-11; Tit. 1:10-16)</a:t>
            </a:r>
          </a:p>
          <a:p>
            <a:r>
              <a:rPr lang="en-US" altLang="en-US" sz="3000" b="1" dirty="0">
                <a:solidFill>
                  <a:schemeClr val="bg1"/>
                </a:solidFill>
              </a:rPr>
              <a:t>Avoiding useless arguments (1 Tim. 6:3-5, 20; 2 Tim. 2:23-25; Tit. 3:9-11)</a:t>
            </a:r>
          </a:p>
          <a:p>
            <a:r>
              <a:rPr lang="en-US" altLang="en-US" sz="3000" b="1" dirty="0">
                <a:solidFill>
                  <a:schemeClr val="bg1"/>
                </a:solidFill>
              </a:rPr>
              <a:t>Teaching sound doctrine for righteous living (1 Timothy 2:1-15; 6:17-19; Titus 2:1—3:8)</a:t>
            </a:r>
          </a:p>
          <a:p>
            <a:r>
              <a:rPr lang="en-US" altLang="en-US" sz="3000" b="1" dirty="0">
                <a:solidFill>
                  <a:schemeClr val="bg1"/>
                </a:solidFill>
              </a:rPr>
              <a:t>Rebuking Christians who are sinning (1 Tim. 5:20; Titus 1:13)</a:t>
            </a:r>
          </a:p>
          <a:p>
            <a:r>
              <a:rPr lang="en-US" altLang="en-US" sz="3000" b="1" dirty="0">
                <a:solidFill>
                  <a:schemeClr val="bg1"/>
                </a:solidFill>
              </a:rPr>
              <a:t>Enduring difficulties for the gospel’s sake (2 Tim. 1:8-12; 2:3-6; 3:10-14) </a:t>
            </a:r>
          </a:p>
          <a:p>
            <a:r>
              <a:rPr lang="en-US" altLang="en-US" sz="3000" b="1" dirty="0">
                <a:solidFill>
                  <a:schemeClr val="bg1"/>
                </a:solidFill>
              </a:rPr>
              <a:t>Appointing elders and deacons (1 Tim. 3; Titus 1:5-9)</a:t>
            </a:r>
          </a:p>
          <a:p>
            <a:r>
              <a:rPr lang="en-US" altLang="en-US" sz="3000" b="1" dirty="0">
                <a:solidFill>
                  <a:schemeClr val="bg1"/>
                </a:solidFill>
              </a:rPr>
              <a:t>Training teachers (2 Tim. 2:2)</a:t>
            </a:r>
          </a:p>
          <a:p>
            <a:r>
              <a:rPr lang="en-US" altLang="en-US" sz="3000" b="1" dirty="0">
                <a:solidFill>
                  <a:schemeClr val="bg1"/>
                </a:solidFill>
              </a:rPr>
              <a:t>Setting an example (1 Tim. 4:12, 16; Titus 2:7-8)</a:t>
            </a:r>
          </a:p>
          <a:p>
            <a:r>
              <a:rPr lang="en-US" altLang="en-US" sz="3000" b="1" dirty="0">
                <a:solidFill>
                  <a:schemeClr val="bg1"/>
                </a:solidFill>
              </a:rPr>
              <a:t>Studying, reading, and meditating on God’s word (1 Tim. 3:14-15;                   2 Tim. 2:15).</a:t>
            </a:r>
          </a:p>
          <a:p>
            <a:endParaRPr lang="en-US" altLang="en-US" sz="2800" dirty="0">
              <a:solidFill>
                <a:schemeClr val="bg1"/>
              </a:solidFill>
            </a:endParaRPr>
          </a:p>
        </p:txBody>
      </p:sp>
    </p:spTree>
    <p:extLst>
      <p:ext uri="{BB962C8B-B14F-4D97-AF65-F5344CB8AC3E}">
        <p14:creationId xmlns:p14="http://schemas.microsoft.com/office/powerpoint/2010/main" val="2856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Effect transition="in" filter="fade">
                                      <p:cBhvr>
                                        <p:cTn id="35" dur="1000"/>
                                        <p:tgtEl>
                                          <p:spTgt spid="18435">
                                            <p:txEl>
                                              <p:pRg st="4" end="4"/>
                                            </p:txEl>
                                          </p:spTgt>
                                        </p:tgtEl>
                                      </p:cBhvr>
                                    </p:animEffect>
                                    <p:anim calcmode="lin" valueType="num">
                                      <p:cBhvr>
                                        <p:cTn id="36"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435">
                                            <p:txEl>
                                              <p:pRg st="5" end="5"/>
                                            </p:txEl>
                                          </p:spTgt>
                                        </p:tgtEl>
                                        <p:attrNameLst>
                                          <p:attrName>style.visibility</p:attrName>
                                        </p:attrNameLst>
                                      </p:cBhvr>
                                      <p:to>
                                        <p:strVal val="visible"/>
                                      </p:to>
                                    </p:set>
                                    <p:animEffect transition="in" filter="fade">
                                      <p:cBhvr>
                                        <p:cTn id="42" dur="1000"/>
                                        <p:tgtEl>
                                          <p:spTgt spid="18435">
                                            <p:txEl>
                                              <p:pRg st="5" end="5"/>
                                            </p:txEl>
                                          </p:spTgt>
                                        </p:tgtEl>
                                      </p:cBhvr>
                                    </p:animEffect>
                                    <p:anim calcmode="lin" valueType="num">
                                      <p:cBhvr>
                                        <p:cTn id="43"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Effect transition="in" filter="fade">
                                      <p:cBhvr>
                                        <p:cTn id="49" dur="1000"/>
                                        <p:tgtEl>
                                          <p:spTgt spid="18435">
                                            <p:txEl>
                                              <p:pRg st="6" end="6"/>
                                            </p:txEl>
                                          </p:spTgt>
                                        </p:tgtEl>
                                      </p:cBhvr>
                                    </p:animEffect>
                                    <p:anim calcmode="lin" valueType="num">
                                      <p:cBhvr>
                                        <p:cTn id="50"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435">
                                            <p:txEl>
                                              <p:pRg st="7" end="7"/>
                                            </p:txEl>
                                          </p:spTgt>
                                        </p:tgtEl>
                                        <p:attrNameLst>
                                          <p:attrName>style.visibility</p:attrName>
                                        </p:attrNameLst>
                                      </p:cBhvr>
                                      <p:to>
                                        <p:strVal val="visible"/>
                                      </p:to>
                                    </p:set>
                                    <p:animEffect transition="in" filter="fade">
                                      <p:cBhvr>
                                        <p:cTn id="56" dur="1000"/>
                                        <p:tgtEl>
                                          <p:spTgt spid="18435">
                                            <p:txEl>
                                              <p:pRg st="7" end="7"/>
                                            </p:txEl>
                                          </p:spTgt>
                                        </p:tgtEl>
                                      </p:cBhvr>
                                    </p:animEffect>
                                    <p:anim calcmode="lin" valueType="num">
                                      <p:cBhvr>
                                        <p:cTn id="57"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435">
                                            <p:txEl>
                                              <p:pRg st="8" end="8"/>
                                            </p:txEl>
                                          </p:spTgt>
                                        </p:tgtEl>
                                        <p:attrNameLst>
                                          <p:attrName>style.visibility</p:attrName>
                                        </p:attrNameLst>
                                      </p:cBhvr>
                                      <p:to>
                                        <p:strVal val="visible"/>
                                      </p:to>
                                    </p:set>
                                    <p:animEffect transition="in" filter="fade">
                                      <p:cBhvr>
                                        <p:cTn id="63" dur="1000"/>
                                        <p:tgtEl>
                                          <p:spTgt spid="18435">
                                            <p:txEl>
                                              <p:pRg st="8" end="8"/>
                                            </p:txEl>
                                          </p:spTgt>
                                        </p:tgtEl>
                                      </p:cBhvr>
                                    </p:animEffect>
                                    <p:anim calcmode="lin" valueType="num">
                                      <p:cBhvr>
                                        <p:cTn id="64"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435">
                                            <p:txEl>
                                              <p:pRg st="9" end="9"/>
                                            </p:txEl>
                                          </p:spTgt>
                                        </p:tgtEl>
                                        <p:attrNameLst>
                                          <p:attrName>style.visibility</p:attrName>
                                        </p:attrNameLst>
                                      </p:cBhvr>
                                      <p:to>
                                        <p:strVal val="visible"/>
                                      </p:to>
                                    </p:set>
                                    <p:animEffect transition="in" filter="fade">
                                      <p:cBhvr>
                                        <p:cTn id="70" dur="1000"/>
                                        <p:tgtEl>
                                          <p:spTgt spid="18435">
                                            <p:txEl>
                                              <p:pRg st="9" end="9"/>
                                            </p:txEl>
                                          </p:spTgt>
                                        </p:tgtEl>
                                      </p:cBhvr>
                                    </p:animEffect>
                                    <p:anim calcmode="lin" valueType="num">
                                      <p:cBhvr>
                                        <p:cTn id="71" dur="10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FD42D2-255A-4214-AC76-C2545C71B244}"/>
              </a:ext>
            </a:extLst>
          </p:cNvPr>
          <p:cNvSpPr>
            <a:spLocks noGrp="1" noChangeArrowheads="1"/>
          </p:cNvSpPr>
          <p:nvPr>
            <p:ph type="title"/>
          </p:nvPr>
        </p:nvSpPr>
        <p:spPr>
          <a:xfrm>
            <a:off x="557213" y="228599"/>
            <a:ext cx="10329862" cy="1042987"/>
          </a:xfrm>
        </p:spPr>
        <p:txBody>
          <a:bodyPr>
            <a:normAutofit/>
          </a:bodyPr>
          <a:lstStyle/>
          <a:p>
            <a:pPr>
              <a:lnSpc>
                <a:spcPct val="80000"/>
              </a:lnSpc>
            </a:pPr>
            <a:r>
              <a:rPr lang="en-US" altLang="en-US" sz="4000" b="1" dirty="0">
                <a:solidFill>
                  <a:schemeClr val="bg1"/>
                </a:solidFill>
              </a:rPr>
              <a:t>Immediate Background to First Timothy</a:t>
            </a:r>
            <a:endParaRPr lang="en-US" altLang="en-US" sz="3200" b="1" dirty="0">
              <a:solidFill>
                <a:schemeClr val="bg1"/>
              </a:solidFill>
            </a:endParaRPr>
          </a:p>
        </p:txBody>
      </p:sp>
      <p:sp>
        <p:nvSpPr>
          <p:cNvPr id="177155" name="Rectangle 3">
            <a:extLst>
              <a:ext uri="{FF2B5EF4-FFF2-40B4-BE49-F238E27FC236}">
                <a16:creationId xmlns:a16="http://schemas.microsoft.com/office/drawing/2014/main" id="{77423D5A-5A50-4776-938F-C4F6EB64D0AE}"/>
              </a:ext>
            </a:extLst>
          </p:cNvPr>
          <p:cNvSpPr>
            <a:spLocks noGrp="1" noChangeArrowheads="1"/>
          </p:cNvSpPr>
          <p:nvPr>
            <p:ph type="body" idx="1"/>
          </p:nvPr>
        </p:nvSpPr>
        <p:spPr>
          <a:xfrm>
            <a:off x="557213" y="1271587"/>
            <a:ext cx="11530012" cy="5867400"/>
          </a:xfrm>
        </p:spPr>
        <p:txBody>
          <a:bodyPr>
            <a:normAutofit/>
          </a:bodyPr>
          <a:lstStyle/>
          <a:p>
            <a:pPr marL="231775" indent="-231775">
              <a:spcBef>
                <a:spcPct val="15000"/>
              </a:spcBef>
            </a:pPr>
            <a:r>
              <a:rPr lang="en-US" altLang="en-US" sz="3200" b="1" dirty="0">
                <a:solidFill>
                  <a:schemeClr val="bg1"/>
                </a:solidFill>
              </a:rPr>
              <a:t>Paul had instructed Timothy to defend the truth and guard the church at Ephesus while Paul went on to Macedonia (1:3) . </a:t>
            </a:r>
          </a:p>
          <a:p>
            <a:pPr marL="231775" indent="-231775">
              <a:spcBef>
                <a:spcPct val="15000"/>
              </a:spcBef>
            </a:pPr>
            <a:r>
              <a:rPr lang="en-US" altLang="en-US" sz="3200" b="1" dirty="0">
                <a:solidFill>
                  <a:schemeClr val="bg1"/>
                </a:solidFill>
              </a:rPr>
              <a:t>When Paul realized that he might not return to Ephesus in the near future (3:14–15), he wrote this first letter to Timothy to reinforce the charge he had given his young assistant (1:3, 18).</a:t>
            </a:r>
          </a:p>
          <a:p>
            <a:pPr marL="231775" indent="-231775">
              <a:spcBef>
                <a:spcPct val="15000"/>
              </a:spcBef>
            </a:pPr>
            <a:r>
              <a:rPr lang="en-US" altLang="en-US" sz="3200" b="1" dirty="0">
                <a:solidFill>
                  <a:schemeClr val="bg1"/>
                </a:solidFill>
              </a:rPr>
              <a:t>In particular, Paul strongly encourages Timothy to stand against false teachings (1:3–7; 4:4-8; 6:3–5, 20–21).</a:t>
            </a:r>
            <a:endParaRPr lang="en-US" alt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1000"/>
                                        <p:tgtEl>
                                          <p:spTgt spid="177155">
                                            <p:txEl>
                                              <p:pRg st="0" end="0"/>
                                            </p:txEl>
                                          </p:spTgt>
                                        </p:tgtEl>
                                      </p:cBhvr>
                                    </p:animEffect>
                                    <p:anim calcmode="lin" valueType="num">
                                      <p:cBhvr>
                                        <p:cTn id="8"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7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7155">
                                            <p:txEl>
                                              <p:pRg st="1" end="1"/>
                                            </p:txEl>
                                          </p:spTgt>
                                        </p:tgtEl>
                                        <p:attrNameLst>
                                          <p:attrName>style.visibility</p:attrName>
                                        </p:attrNameLst>
                                      </p:cBhvr>
                                      <p:to>
                                        <p:strVal val="visible"/>
                                      </p:to>
                                    </p:set>
                                    <p:animEffect transition="in" filter="fade">
                                      <p:cBhvr>
                                        <p:cTn id="14" dur="1000"/>
                                        <p:tgtEl>
                                          <p:spTgt spid="177155">
                                            <p:txEl>
                                              <p:pRg st="1" end="1"/>
                                            </p:txEl>
                                          </p:spTgt>
                                        </p:tgtEl>
                                      </p:cBhvr>
                                    </p:animEffect>
                                    <p:anim calcmode="lin" valueType="num">
                                      <p:cBhvr>
                                        <p:cTn id="15"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7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Effect transition="in" filter="fade">
                                      <p:cBhvr>
                                        <p:cTn id="21" dur="1000"/>
                                        <p:tgtEl>
                                          <p:spTgt spid="177155">
                                            <p:txEl>
                                              <p:pRg st="2" end="2"/>
                                            </p:txEl>
                                          </p:spTgt>
                                        </p:tgtEl>
                                      </p:cBhvr>
                                    </p:animEffect>
                                    <p:anim calcmode="lin" valueType="num">
                                      <p:cBhvr>
                                        <p:cTn id="22"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71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FD42D2-255A-4214-AC76-C2545C71B244}"/>
              </a:ext>
            </a:extLst>
          </p:cNvPr>
          <p:cNvSpPr>
            <a:spLocks noGrp="1" noChangeArrowheads="1"/>
          </p:cNvSpPr>
          <p:nvPr>
            <p:ph type="title"/>
          </p:nvPr>
        </p:nvSpPr>
        <p:spPr>
          <a:xfrm>
            <a:off x="557213" y="228599"/>
            <a:ext cx="9882187" cy="1042987"/>
          </a:xfrm>
        </p:spPr>
        <p:txBody>
          <a:bodyPr>
            <a:normAutofit/>
          </a:bodyPr>
          <a:lstStyle/>
          <a:p>
            <a:pPr>
              <a:lnSpc>
                <a:spcPct val="80000"/>
              </a:lnSpc>
            </a:pPr>
            <a:r>
              <a:rPr lang="en-US" altLang="en-US" sz="4000" b="1" dirty="0">
                <a:solidFill>
                  <a:schemeClr val="bg1"/>
                </a:solidFill>
              </a:rPr>
              <a:t>Outline of 1 Timothy</a:t>
            </a:r>
            <a:endParaRPr lang="en-US" altLang="en-US" sz="3200" b="1" dirty="0">
              <a:solidFill>
                <a:schemeClr val="bg1"/>
              </a:solidFill>
            </a:endParaRPr>
          </a:p>
        </p:txBody>
      </p:sp>
      <p:sp>
        <p:nvSpPr>
          <p:cNvPr id="177155" name="Rectangle 3">
            <a:extLst>
              <a:ext uri="{FF2B5EF4-FFF2-40B4-BE49-F238E27FC236}">
                <a16:creationId xmlns:a16="http://schemas.microsoft.com/office/drawing/2014/main" id="{77423D5A-5A50-4776-938F-C4F6EB64D0AE}"/>
              </a:ext>
            </a:extLst>
          </p:cNvPr>
          <p:cNvSpPr>
            <a:spLocks noGrp="1" noChangeArrowheads="1"/>
          </p:cNvSpPr>
          <p:nvPr>
            <p:ph type="body" idx="1"/>
          </p:nvPr>
        </p:nvSpPr>
        <p:spPr>
          <a:xfrm>
            <a:off x="557213" y="1271587"/>
            <a:ext cx="11530012" cy="5867400"/>
          </a:xfrm>
        </p:spPr>
        <p:txBody>
          <a:bodyPr/>
          <a:lstStyle/>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One </a:t>
            </a:r>
            <a:r>
              <a:rPr lang="en-US" altLang="en-US" sz="3200" b="1" dirty="0">
                <a:solidFill>
                  <a:schemeClr val="bg1"/>
                </a:solidFill>
              </a:rPr>
              <a:t>– Timothy is to wage the good warfare.</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Two </a:t>
            </a:r>
            <a:r>
              <a:rPr lang="en-US" altLang="en-US" sz="3200" b="1" dirty="0">
                <a:solidFill>
                  <a:schemeClr val="bg1"/>
                </a:solidFill>
              </a:rPr>
              <a:t>– Expectations for the public behavior of believers.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Three </a:t>
            </a:r>
            <a:r>
              <a:rPr lang="en-US" altLang="en-US" sz="3200" b="1" dirty="0">
                <a:solidFill>
                  <a:schemeClr val="bg1"/>
                </a:solidFill>
              </a:rPr>
              <a:t>– Qualifications of elders and deacons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Four </a:t>
            </a:r>
            <a:r>
              <a:rPr lang="en-US" altLang="en-US" sz="3200" b="1" dirty="0">
                <a:solidFill>
                  <a:schemeClr val="bg1"/>
                </a:solidFill>
              </a:rPr>
              <a:t>– Saving others and himself from false teaching.</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Five </a:t>
            </a:r>
            <a:r>
              <a:rPr lang="en-US" altLang="en-US" sz="3200" b="1" dirty="0">
                <a:solidFill>
                  <a:schemeClr val="bg1"/>
                </a:solidFill>
              </a:rPr>
              <a:t>– Dealing with differences in age, gender,  economic status and spirituality.</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Six – </a:t>
            </a:r>
            <a:r>
              <a:rPr lang="en-US" altLang="en-US" sz="3200" b="1" dirty="0">
                <a:solidFill>
                  <a:schemeClr val="bg1"/>
                </a:solidFill>
              </a:rPr>
              <a:t>Focus on the gain of godliness, not material riches.</a:t>
            </a:r>
          </a:p>
          <a:p>
            <a:pPr marL="231775" indent="-231775">
              <a:spcBef>
                <a:spcPct val="15000"/>
              </a:spcBef>
            </a:pPr>
            <a:endParaRPr lang="en-US" altLang="en-US" b="1" dirty="0">
              <a:solidFill>
                <a:schemeClr val="bg1"/>
              </a:solidFill>
            </a:endParaRPr>
          </a:p>
        </p:txBody>
      </p:sp>
    </p:spTree>
    <p:extLst>
      <p:ext uri="{BB962C8B-B14F-4D97-AF65-F5344CB8AC3E}">
        <p14:creationId xmlns:p14="http://schemas.microsoft.com/office/powerpoint/2010/main" val="7511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76199"/>
            <a:ext cx="9953625" cy="990600"/>
          </a:xfrm>
        </p:spPr>
        <p:txBody>
          <a:bodyPr/>
          <a:lstStyle/>
          <a:p>
            <a:pPr>
              <a:lnSpc>
                <a:spcPct val="80000"/>
              </a:lnSpc>
            </a:pPr>
            <a:r>
              <a:rPr lang="en-US" altLang="en-US" sz="4000" b="1" dirty="0">
                <a:solidFill>
                  <a:schemeClr val="bg1"/>
                </a:solidFill>
              </a:rPr>
              <a:t>Salutation </a:t>
            </a:r>
            <a:r>
              <a:rPr lang="en-US" altLang="en-US" sz="3600" dirty="0">
                <a:solidFill>
                  <a:schemeClr val="bg1"/>
                </a:solidFill>
              </a:rPr>
              <a:t>(1 Timothy 1:1-2)</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857251"/>
            <a:ext cx="11558588" cy="6100762"/>
          </a:xfrm>
        </p:spPr>
        <p:txBody>
          <a:bodyPr>
            <a:normAutofit fontScale="92500"/>
          </a:bodyPr>
          <a:lstStyle/>
          <a:p>
            <a:pPr marL="231775" indent="-231775">
              <a:spcBef>
                <a:spcPts val="300"/>
              </a:spcBef>
            </a:pPr>
            <a:r>
              <a:rPr lang="en-US" altLang="en-US" sz="3200" b="1" dirty="0">
                <a:solidFill>
                  <a:schemeClr val="bg1"/>
                </a:solidFill>
              </a:rPr>
              <a:t>Paul writes with the authority of an apostle of Christ (1:1).</a:t>
            </a:r>
            <a:endParaRPr lang="en-US" altLang="en-US" sz="3200" dirty="0">
              <a:solidFill>
                <a:schemeClr val="bg1"/>
              </a:solidFill>
            </a:endParaRPr>
          </a:p>
          <a:p>
            <a:pPr marL="688975" lvl="1" indent="-231775">
              <a:spcBef>
                <a:spcPts val="300"/>
              </a:spcBef>
            </a:pPr>
            <a:r>
              <a:rPr lang="en-US" altLang="en-US" sz="3000" b="1" i="1" dirty="0">
                <a:solidFill>
                  <a:schemeClr val="accent4">
                    <a:lumMod val="60000"/>
                    <a:lumOff val="40000"/>
                  </a:schemeClr>
                </a:solidFill>
              </a:rPr>
              <a:t>He is an apostle by the commandment of God and the Lord Jesus (1:12; Romans 1:1; 1 Cor. 1:1; 2 Cor. 1:1; Gal. 1:1; Eph. 1:1; Col. 1:1</a:t>
            </a:r>
            <a:r>
              <a:rPr lang="en-US" altLang="en-US" sz="2800" b="1" i="1" dirty="0">
                <a:solidFill>
                  <a:schemeClr val="accent4">
                    <a:lumMod val="60000"/>
                    <a:lumOff val="40000"/>
                  </a:schemeClr>
                </a:solidFill>
              </a:rPr>
              <a:t>),</a:t>
            </a:r>
          </a:p>
          <a:p>
            <a:pPr marL="231775" indent="-231775">
              <a:spcBef>
                <a:spcPts val="300"/>
              </a:spcBef>
            </a:pPr>
            <a:r>
              <a:rPr lang="en-US" altLang="en-US" sz="3200" b="1" dirty="0">
                <a:solidFill>
                  <a:schemeClr val="bg1"/>
                </a:solidFill>
              </a:rPr>
              <a:t>Paul writes to Timothy, “a true son in the faith” (1:2).</a:t>
            </a:r>
          </a:p>
          <a:p>
            <a:pPr marL="623888" lvl="1" indent="-277813">
              <a:spcBef>
                <a:spcPts val="300"/>
              </a:spcBef>
            </a:pPr>
            <a:r>
              <a:rPr lang="en-US" altLang="en-US" sz="3000" b="1" i="1" dirty="0">
                <a:solidFill>
                  <a:schemeClr val="accent4">
                    <a:lumMod val="60000"/>
                    <a:lumOff val="40000"/>
                  </a:schemeClr>
                </a:solidFill>
              </a:rPr>
              <a:t>Timothy had been Paul’s handpicked helper and had served faithfully with him in the Kingdom for many years by this point (Acts 16:1-3).</a:t>
            </a:r>
          </a:p>
          <a:p>
            <a:pPr marL="1081088" lvl="2" indent="-277813">
              <a:spcBef>
                <a:spcPts val="300"/>
              </a:spcBef>
            </a:pPr>
            <a:r>
              <a:rPr lang="en-US" altLang="en-US" sz="3000" b="1" dirty="0">
                <a:solidFill>
                  <a:schemeClr val="accent5">
                    <a:lumMod val="40000"/>
                    <a:lumOff val="60000"/>
                  </a:schemeClr>
                </a:solidFill>
              </a:rPr>
              <a:t>Paul named Timothy as the co-sender of 6 epistles (2 Corinthians, Philippians, Colossians, 1 &amp; 2 Thessalonians, and Philemon) .</a:t>
            </a:r>
          </a:p>
          <a:p>
            <a:pPr marL="1081088" lvl="2" indent="-277813">
              <a:spcBef>
                <a:spcPts val="300"/>
              </a:spcBef>
            </a:pPr>
            <a:r>
              <a:rPr lang="en-US" altLang="en-US" sz="3000" b="1" dirty="0">
                <a:solidFill>
                  <a:schemeClr val="accent5">
                    <a:lumMod val="40000"/>
                    <a:lumOff val="60000"/>
                  </a:schemeClr>
                </a:solidFill>
              </a:rPr>
              <a:t>Paul highly commends Timothy (Phil. 2:19–22). </a:t>
            </a:r>
          </a:p>
          <a:p>
            <a:pPr marL="1081088" lvl="2" indent="-277813">
              <a:spcBef>
                <a:spcPts val="300"/>
              </a:spcBef>
            </a:pPr>
            <a:r>
              <a:rPr lang="en-US" altLang="en-US" sz="3000" b="1" dirty="0">
                <a:solidFill>
                  <a:schemeClr val="accent5">
                    <a:lumMod val="40000"/>
                    <a:lumOff val="60000"/>
                  </a:schemeClr>
                </a:solidFill>
              </a:rPr>
              <a:t>Paul sent Timothy to do important work with the churches in Corinth and Thessalonica (1 Cor. 4:17; 1 Thess. 3:1-2).</a:t>
            </a:r>
          </a:p>
          <a:p>
            <a:pPr marL="1081088" lvl="2" indent="-277813">
              <a:spcBef>
                <a:spcPts val="300"/>
              </a:spcBef>
            </a:pPr>
            <a:r>
              <a:rPr lang="en-US" altLang="en-US" sz="3000" b="1" dirty="0">
                <a:solidFill>
                  <a:schemeClr val="accent5">
                    <a:lumMod val="40000"/>
                    <a:lumOff val="60000"/>
                  </a:schemeClr>
                </a:solidFill>
              </a:rPr>
              <a:t>Near the end of Paul’s life, he told Timothy to join him at Rome                  (2 Tim. 4:9, 21).</a:t>
            </a:r>
          </a:p>
          <a:p>
            <a:pPr marL="623888" lvl="1" indent="-277813">
              <a:spcBef>
                <a:spcPts val="300"/>
              </a:spcBef>
            </a:pPr>
            <a:r>
              <a:rPr lang="en-US" altLang="en-US" sz="3000" b="1" i="1" dirty="0">
                <a:solidFill>
                  <a:schemeClr val="accent4">
                    <a:lumMod val="60000"/>
                    <a:lumOff val="40000"/>
                  </a:schemeClr>
                </a:solidFill>
              </a:rPr>
              <a:t>Timothy himself was later imprisoned and released (Heb. 13:23).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Effect transition="in" filter="fade">
                                      <p:cBhvr>
                                        <p:cTn id="31" dur="1000"/>
                                        <p:tgtEl>
                                          <p:spTgt spid="232451">
                                            <p:txEl>
                                              <p:pRg st="4" end="4"/>
                                            </p:txEl>
                                          </p:spTgt>
                                        </p:tgtEl>
                                      </p:cBhvr>
                                    </p:animEffect>
                                    <p:anim calcmode="lin" valueType="num">
                                      <p:cBhvr>
                                        <p:cTn id="32"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2451">
                                            <p:txEl>
                                              <p:pRg st="5" end="5"/>
                                            </p:txEl>
                                          </p:spTgt>
                                        </p:tgtEl>
                                        <p:attrNameLst>
                                          <p:attrName>style.visibility</p:attrName>
                                        </p:attrNameLst>
                                      </p:cBhvr>
                                      <p:to>
                                        <p:strVal val="visible"/>
                                      </p:to>
                                    </p:set>
                                    <p:animEffect transition="in" filter="fade">
                                      <p:cBhvr>
                                        <p:cTn id="38" dur="1000"/>
                                        <p:tgtEl>
                                          <p:spTgt spid="232451">
                                            <p:txEl>
                                              <p:pRg st="5" end="5"/>
                                            </p:txEl>
                                          </p:spTgt>
                                        </p:tgtEl>
                                      </p:cBhvr>
                                    </p:animEffect>
                                    <p:anim calcmode="lin" valueType="num">
                                      <p:cBhvr>
                                        <p:cTn id="39"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2451">
                                            <p:txEl>
                                              <p:pRg st="6" end="6"/>
                                            </p:txEl>
                                          </p:spTgt>
                                        </p:tgtEl>
                                        <p:attrNameLst>
                                          <p:attrName>style.visibility</p:attrName>
                                        </p:attrNameLst>
                                      </p:cBhvr>
                                      <p:to>
                                        <p:strVal val="visible"/>
                                      </p:to>
                                    </p:set>
                                    <p:animEffect transition="in" filter="fade">
                                      <p:cBhvr>
                                        <p:cTn id="45" dur="1000"/>
                                        <p:tgtEl>
                                          <p:spTgt spid="232451">
                                            <p:txEl>
                                              <p:pRg st="6" end="6"/>
                                            </p:txEl>
                                          </p:spTgt>
                                        </p:tgtEl>
                                      </p:cBhvr>
                                    </p:animEffect>
                                    <p:anim calcmode="lin" valueType="num">
                                      <p:cBhvr>
                                        <p:cTn id="46"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2451">
                                            <p:txEl>
                                              <p:pRg st="7" end="7"/>
                                            </p:txEl>
                                          </p:spTgt>
                                        </p:tgtEl>
                                        <p:attrNameLst>
                                          <p:attrName>style.visibility</p:attrName>
                                        </p:attrNameLst>
                                      </p:cBhvr>
                                      <p:to>
                                        <p:strVal val="visible"/>
                                      </p:to>
                                    </p:set>
                                    <p:animEffect transition="in" filter="fade">
                                      <p:cBhvr>
                                        <p:cTn id="52" dur="1000"/>
                                        <p:tgtEl>
                                          <p:spTgt spid="232451">
                                            <p:txEl>
                                              <p:pRg st="7" end="7"/>
                                            </p:txEl>
                                          </p:spTgt>
                                        </p:tgtEl>
                                      </p:cBhvr>
                                    </p:animEffect>
                                    <p:anim calcmode="lin" valueType="num">
                                      <p:cBhvr>
                                        <p:cTn id="53"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32451">
                                            <p:txEl>
                                              <p:pRg st="8" end="8"/>
                                            </p:txEl>
                                          </p:spTgt>
                                        </p:tgtEl>
                                        <p:attrNameLst>
                                          <p:attrName>style.visibility</p:attrName>
                                        </p:attrNameLst>
                                      </p:cBhvr>
                                      <p:to>
                                        <p:strVal val="visible"/>
                                      </p:to>
                                    </p:set>
                                    <p:animEffect transition="in" filter="fade">
                                      <p:cBhvr>
                                        <p:cTn id="59" dur="1000"/>
                                        <p:tgtEl>
                                          <p:spTgt spid="232451">
                                            <p:txEl>
                                              <p:pRg st="8" end="8"/>
                                            </p:txEl>
                                          </p:spTgt>
                                        </p:tgtEl>
                                      </p:cBhvr>
                                    </p:animEffect>
                                    <p:anim calcmode="lin" valueType="num">
                                      <p:cBhvr>
                                        <p:cTn id="60"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228600"/>
            <a:ext cx="9953625" cy="990600"/>
          </a:xfrm>
        </p:spPr>
        <p:txBody>
          <a:bodyPr/>
          <a:lstStyle/>
          <a:p>
            <a:pPr>
              <a:lnSpc>
                <a:spcPct val="80000"/>
              </a:lnSpc>
            </a:pPr>
            <a:r>
              <a:rPr lang="en-US" altLang="en-US" sz="4000" b="1" dirty="0">
                <a:solidFill>
                  <a:schemeClr val="bg1"/>
                </a:solidFill>
              </a:rPr>
              <a:t>Wage the Good Warfare</a:t>
            </a:r>
            <a:endParaRPr lang="en-US" altLang="en-US" sz="3200" b="1"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1066800"/>
            <a:ext cx="11558588" cy="5791200"/>
          </a:xfrm>
        </p:spPr>
        <p:txBody>
          <a:bodyPr>
            <a:normAutofit/>
          </a:bodyPr>
          <a:lstStyle/>
          <a:p>
            <a:pPr marL="231775" indent="-231775"/>
            <a:r>
              <a:rPr lang="en-US" altLang="en-US" sz="3200" b="1" dirty="0">
                <a:solidFill>
                  <a:schemeClr val="bg1"/>
                </a:solidFill>
              </a:rPr>
              <a:t>Timothy must stand strong against false teachers and immorality in Ephesus (1:1-11).</a:t>
            </a:r>
            <a:endParaRPr lang="en-US" altLang="en-US" sz="3200" dirty="0">
              <a:solidFill>
                <a:schemeClr val="bg1"/>
              </a:solidFill>
            </a:endParaRPr>
          </a:p>
          <a:p>
            <a:pPr marL="571500" lvl="1" indent="-285750"/>
            <a:r>
              <a:rPr lang="en-US" altLang="en-US" sz="3000" b="1" i="1" dirty="0">
                <a:solidFill>
                  <a:schemeClr val="accent4">
                    <a:lumMod val="60000"/>
                    <a:lumOff val="40000"/>
                  </a:schemeClr>
                </a:solidFill>
              </a:rPr>
              <a:t>Some needed to be told to “teach no other doctrine.”  </a:t>
            </a:r>
          </a:p>
          <a:p>
            <a:pPr marL="800100" lvl="2" indent="-285750"/>
            <a:r>
              <a:rPr lang="en-US" altLang="en-US" sz="2800" b="1" dirty="0">
                <a:solidFill>
                  <a:schemeClr val="accent5">
                    <a:lumMod val="40000"/>
                    <a:lumOff val="60000"/>
                  </a:schemeClr>
                </a:solidFill>
              </a:rPr>
              <a:t>Paul’s warning to the Ephesian elders in Acts 20:28-31 about false teachers may have been coming to pass.</a:t>
            </a:r>
          </a:p>
          <a:p>
            <a:pPr marL="571500" lvl="1" indent="-285750"/>
            <a:r>
              <a:rPr lang="en-US" altLang="en-US" sz="3000" b="1" i="1" dirty="0">
                <a:solidFill>
                  <a:schemeClr val="accent4">
                    <a:lumMod val="60000"/>
                    <a:lumOff val="40000"/>
                  </a:schemeClr>
                </a:solidFill>
              </a:rPr>
              <a:t>Give no heed to </a:t>
            </a:r>
            <a:r>
              <a:rPr lang="en-US" altLang="en-US" sz="3000" b="1" i="1" dirty="0">
                <a:solidFill>
                  <a:schemeClr val="accent4">
                    <a:lumMod val="60000"/>
                    <a:lumOff val="40000"/>
                  </a:schemeClr>
                </a:solidFill>
                <a:effectLst>
                  <a:glow rad="139700">
                    <a:schemeClr val="accent2">
                      <a:satMod val="175000"/>
                      <a:alpha val="40000"/>
                    </a:schemeClr>
                  </a:glow>
                </a:effectLst>
              </a:rPr>
              <a:t>fables, myths, and genealogies </a:t>
            </a:r>
            <a:r>
              <a:rPr lang="en-US" altLang="en-US" sz="3000" b="1" i="1" dirty="0">
                <a:solidFill>
                  <a:schemeClr val="accent4">
                    <a:lumMod val="60000"/>
                    <a:lumOff val="40000"/>
                  </a:schemeClr>
                </a:solidFill>
              </a:rPr>
              <a:t>which</a:t>
            </a:r>
            <a:r>
              <a:rPr lang="en-US" altLang="en-US" sz="3000" b="1" i="1" dirty="0">
                <a:solidFill>
                  <a:schemeClr val="accent4">
                    <a:lumMod val="60000"/>
                    <a:lumOff val="40000"/>
                  </a:schemeClr>
                </a:solidFill>
                <a:effectLst>
                  <a:glow rad="139700">
                    <a:schemeClr val="accent2">
                      <a:satMod val="175000"/>
                      <a:alpha val="40000"/>
                    </a:schemeClr>
                  </a:glow>
                </a:effectLst>
              </a:rPr>
              <a:t> generate speculation and strife</a:t>
            </a:r>
            <a:r>
              <a:rPr lang="en-US" altLang="en-US" sz="3000" b="1" i="1" dirty="0">
                <a:solidFill>
                  <a:schemeClr val="accent4">
                    <a:lumMod val="60000"/>
                    <a:lumOff val="40000"/>
                  </a:schemeClr>
                </a:solidFill>
              </a:rPr>
              <a:t>; stick with applying the </a:t>
            </a:r>
            <a:r>
              <a:rPr lang="en-US" altLang="en-US" sz="3000" b="1" i="1" dirty="0">
                <a:solidFill>
                  <a:schemeClr val="accent4">
                    <a:lumMod val="60000"/>
                    <a:lumOff val="40000"/>
                  </a:schemeClr>
                </a:solidFill>
                <a:effectLst>
                  <a:glow rad="139700">
                    <a:schemeClr val="accent2">
                      <a:satMod val="175000"/>
                      <a:alpha val="40000"/>
                    </a:schemeClr>
                  </a:glow>
                </a:effectLst>
              </a:rPr>
              <a:t>laws of God’s house</a:t>
            </a:r>
            <a:r>
              <a:rPr lang="en-US" altLang="en-US" sz="3000" b="1" i="1" dirty="0">
                <a:solidFill>
                  <a:schemeClr val="accent4">
                    <a:lumMod val="60000"/>
                    <a:lumOff val="40000"/>
                  </a:schemeClr>
                </a:solidFill>
              </a:rPr>
              <a:t>! </a:t>
            </a:r>
          </a:p>
          <a:p>
            <a:pPr marL="571500" lvl="1" indent="-285750"/>
            <a:r>
              <a:rPr lang="en-US" altLang="en-US" sz="3000" b="1" i="1" dirty="0">
                <a:solidFill>
                  <a:schemeClr val="accent4">
                    <a:lumMod val="60000"/>
                    <a:lumOff val="40000"/>
                  </a:schemeClr>
                </a:solidFill>
              </a:rPr>
              <a:t>The goal is pu</a:t>
            </a:r>
            <a:r>
              <a:rPr lang="en-US" altLang="en-US" sz="3000" b="1" i="1" dirty="0">
                <a:solidFill>
                  <a:schemeClr val="accent4">
                    <a:lumMod val="60000"/>
                    <a:lumOff val="40000"/>
                  </a:schemeClr>
                </a:solidFill>
                <a:effectLst>
                  <a:glow rad="139700">
                    <a:schemeClr val="accent2">
                      <a:satMod val="175000"/>
                      <a:alpha val="40000"/>
                    </a:schemeClr>
                  </a:glow>
                </a:effectLst>
              </a:rPr>
              <a:t>re love</a:t>
            </a:r>
            <a:r>
              <a:rPr lang="en-US" altLang="en-US" sz="3000" b="1" i="1" dirty="0">
                <a:solidFill>
                  <a:schemeClr val="accent4">
                    <a:lumMod val="60000"/>
                    <a:lumOff val="40000"/>
                  </a:schemeClr>
                </a:solidFill>
              </a:rPr>
              <a:t>, a </a:t>
            </a:r>
            <a:r>
              <a:rPr lang="en-US" altLang="en-US" sz="3000" b="1" i="1" dirty="0">
                <a:solidFill>
                  <a:schemeClr val="accent4">
                    <a:lumMod val="60000"/>
                    <a:lumOff val="40000"/>
                  </a:schemeClr>
                </a:solidFill>
                <a:effectLst>
                  <a:glow rad="139700">
                    <a:schemeClr val="accent2">
                      <a:satMod val="175000"/>
                      <a:alpha val="40000"/>
                    </a:schemeClr>
                  </a:glow>
                </a:effectLst>
              </a:rPr>
              <a:t>good conscience</a:t>
            </a:r>
            <a:r>
              <a:rPr lang="en-US" altLang="en-US" sz="3000" b="1" i="1" dirty="0">
                <a:solidFill>
                  <a:schemeClr val="accent4">
                    <a:lumMod val="60000"/>
                    <a:lumOff val="40000"/>
                  </a:schemeClr>
                </a:solidFill>
              </a:rPr>
              <a:t>, and </a:t>
            </a:r>
            <a:r>
              <a:rPr lang="en-US" altLang="en-US" sz="3000" b="1" i="1" dirty="0">
                <a:solidFill>
                  <a:schemeClr val="accent4">
                    <a:lumMod val="60000"/>
                    <a:lumOff val="40000"/>
                  </a:schemeClr>
                </a:solidFill>
                <a:effectLst>
                  <a:glow rad="139700">
                    <a:schemeClr val="accent2">
                      <a:satMod val="175000"/>
                      <a:alpha val="40000"/>
                    </a:schemeClr>
                  </a:glow>
                </a:effectLst>
              </a:rPr>
              <a:t>sincere faith</a:t>
            </a:r>
            <a:r>
              <a:rPr lang="en-US" altLang="en-US" sz="3000" b="1" i="1" dirty="0">
                <a:solidFill>
                  <a:schemeClr val="accent4">
                    <a:lumMod val="60000"/>
                    <a:lumOff val="40000"/>
                  </a:schemeClr>
                </a:solidFill>
              </a:rPr>
              <a:t>!</a:t>
            </a:r>
          </a:p>
          <a:p>
            <a:pPr marL="571500" lvl="1" indent="-285750"/>
            <a:r>
              <a:rPr lang="en-US" altLang="en-US" sz="3000" b="1" i="1" dirty="0">
                <a:solidFill>
                  <a:schemeClr val="accent4">
                    <a:lumMod val="60000"/>
                    <a:lumOff val="40000"/>
                  </a:schemeClr>
                </a:solidFill>
              </a:rPr>
              <a:t>But some have strayed from this – </a:t>
            </a:r>
            <a:r>
              <a:rPr lang="en-US" altLang="en-US" sz="3000" b="1" i="1" dirty="0">
                <a:solidFill>
                  <a:schemeClr val="accent4">
                    <a:lumMod val="60000"/>
                    <a:lumOff val="40000"/>
                  </a:schemeClr>
                </a:solidFill>
                <a:effectLst>
                  <a:glow rad="139700">
                    <a:schemeClr val="accent2">
                      <a:satMod val="175000"/>
                      <a:alpha val="40000"/>
                    </a:schemeClr>
                  </a:glow>
                </a:effectLst>
              </a:rPr>
              <a:t>desiring to be teachers </a:t>
            </a:r>
            <a:r>
              <a:rPr lang="en-US" altLang="en-US" sz="3000" b="1" i="1" dirty="0">
                <a:solidFill>
                  <a:schemeClr val="accent4">
                    <a:lumMod val="60000"/>
                    <a:lumOff val="40000"/>
                  </a:schemeClr>
                </a:solidFill>
              </a:rPr>
              <a:t>of </a:t>
            </a:r>
            <a:r>
              <a:rPr lang="en-US" altLang="en-US" sz="3000" b="1" i="1" dirty="0">
                <a:solidFill>
                  <a:schemeClr val="accent4">
                    <a:lumMod val="60000"/>
                    <a:lumOff val="40000"/>
                  </a:schemeClr>
                </a:solidFill>
                <a:effectLst>
                  <a:glow rad="139700">
                    <a:schemeClr val="accent2">
                      <a:satMod val="175000"/>
                      <a:alpha val="40000"/>
                    </a:schemeClr>
                  </a:glow>
                </a:effectLst>
              </a:rPr>
              <a:t>the law </a:t>
            </a:r>
            <a:r>
              <a:rPr lang="en-US" altLang="en-US" sz="3000" b="1" i="1" dirty="0">
                <a:solidFill>
                  <a:schemeClr val="accent4">
                    <a:lumMod val="60000"/>
                    <a:lumOff val="40000"/>
                  </a:schemeClr>
                </a:solidFill>
              </a:rPr>
              <a:t>but having no knowledge of it.</a:t>
            </a:r>
          </a:p>
          <a:p>
            <a:pPr marL="800100" lvl="2" indent="-285750"/>
            <a:r>
              <a:rPr lang="en-US" altLang="en-US" sz="2800" b="1" dirty="0">
                <a:solidFill>
                  <a:schemeClr val="bg1"/>
                </a:solidFill>
              </a:rPr>
              <a:t>NOTE: The </a:t>
            </a:r>
            <a:r>
              <a:rPr lang="en-US" altLang="en-US" sz="2800" b="1" dirty="0">
                <a:solidFill>
                  <a:schemeClr val="bg1"/>
                </a:solidFill>
                <a:effectLst>
                  <a:glow rad="139700">
                    <a:schemeClr val="accent2">
                      <a:satMod val="175000"/>
                      <a:alpha val="40000"/>
                    </a:schemeClr>
                  </a:glow>
                </a:effectLst>
              </a:rPr>
              <a:t>LAW </a:t>
            </a:r>
            <a:r>
              <a:rPr lang="en-US" altLang="en-US" sz="2800" b="1" dirty="0">
                <a:solidFill>
                  <a:schemeClr val="bg1"/>
                </a:solidFill>
              </a:rPr>
              <a:t>is designed to convict the unrighteous of all that is </a:t>
            </a:r>
            <a:r>
              <a:rPr lang="en-US" altLang="en-US" sz="2800" b="1" dirty="0">
                <a:solidFill>
                  <a:schemeClr val="bg1"/>
                </a:solidFill>
                <a:effectLst>
                  <a:glow rad="139700">
                    <a:schemeClr val="accent2">
                      <a:satMod val="175000"/>
                      <a:alpha val="40000"/>
                    </a:schemeClr>
                  </a:glow>
                </a:effectLst>
              </a:rPr>
              <a:t>contrary to SOUND DOCTRINE</a:t>
            </a:r>
            <a:r>
              <a:rPr lang="en-US" altLang="en-US" sz="2800" b="1" dirty="0">
                <a:solidFill>
                  <a:schemeClr val="bg1"/>
                </a:solidFill>
              </a:rPr>
              <a:t> </a:t>
            </a:r>
            <a:r>
              <a:rPr lang="en-US" altLang="en-US" sz="2800" b="1" dirty="0">
                <a:solidFill>
                  <a:schemeClr val="bg1"/>
                </a:solidFill>
                <a:effectLst>
                  <a:glow rad="139700">
                    <a:schemeClr val="accent2">
                      <a:satMod val="175000"/>
                      <a:alpha val="40000"/>
                    </a:schemeClr>
                  </a:glow>
                </a:effectLst>
              </a:rPr>
              <a:t>according to the GOSPEL </a:t>
            </a:r>
            <a:r>
              <a:rPr lang="en-US" altLang="en-US" sz="2800" b="1" dirty="0">
                <a:solidFill>
                  <a:schemeClr val="bg1"/>
                </a:solidFill>
              </a:rPr>
              <a:t>entrusted to Paul. </a:t>
            </a:r>
          </a:p>
        </p:txBody>
      </p:sp>
    </p:spTree>
    <p:extLst>
      <p:ext uri="{BB962C8B-B14F-4D97-AF65-F5344CB8AC3E}">
        <p14:creationId xmlns:p14="http://schemas.microsoft.com/office/powerpoint/2010/main" val="89957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32451">
                                            <p:txEl>
                                              <p:pRg st="5" end="5"/>
                                            </p:txEl>
                                          </p:spTgt>
                                        </p:tgtEl>
                                        <p:attrNameLst>
                                          <p:attrName>style.visibility</p:attrName>
                                        </p:attrNameLst>
                                      </p:cBhvr>
                                      <p:to>
                                        <p:strVal val="visible"/>
                                      </p:to>
                                    </p:set>
                                    <p:animEffect transition="in" filter="fade">
                                      <p:cBhvr>
                                        <p:cTn id="38" dur="1000"/>
                                        <p:tgtEl>
                                          <p:spTgt spid="232451">
                                            <p:txEl>
                                              <p:pRg st="5" end="5"/>
                                            </p:txEl>
                                          </p:spTgt>
                                        </p:tgtEl>
                                      </p:cBhvr>
                                    </p:animEffect>
                                    <p:anim calcmode="lin" valueType="num">
                                      <p:cBhvr>
                                        <p:cTn id="39"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32451">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2451">
                                            <p:txEl>
                                              <p:pRg st="6" end="6"/>
                                            </p:txEl>
                                          </p:spTgt>
                                        </p:tgtEl>
                                        <p:attrNameLst>
                                          <p:attrName>style.visibility</p:attrName>
                                        </p:attrNameLst>
                                      </p:cBhvr>
                                      <p:to>
                                        <p:strVal val="visible"/>
                                      </p:to>
                                    </p:set>
                                    <p:animEffect transition="in" filter="fade">
                                      <p:cBhvr>
                                        <p:cTn id="43" dur="1000"/>
                                        <p:tgtEl>
                                          <p:spTgt spid="232451">
                                            <p:txEl>
                                              <p:pRg st="6" end="6"/>
                                            </p:txEl>
                                          </p:spTgt>
                                        </p:tgtEl>
                                      </p:cBhvr>
                                    </p:animEffect>
                                    <p:anim calcmode="lin" valueType="num">
                                      <p:cBhvr>
                                        <p:cTn id="44"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228600"/>
            <a:ext cx="9953625" cy="990600"/>
          </a:xfrm>
        </p:spPr>
        <p:txBody>
          <a:bodyPr/>
          <a:lstStyle/>
          <a:p>
            <a:pPr>
              <a:lnSpc>
                <a:spcPct val="80000"/>
              </a:lnSpc>
            </a:pPr>
            <a:r>
              <a:rPr lang="en-US" altLang="en-US" sz="4000" b="1" dirty="0">
                <a:solidFill>
                  <a:schemeClr val="bg1"/>
                </a:solidFill>
              </a:rPr>
              <a:t>Wage the Good Warfare</a:t>
            </a:r>
            <a:endParaRPr lang="en-US" altLang="en-US" sz="3200" b="1"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1066800"/>
            <a:ext cx="11558588" cy="5791200"/>
          </a:xfrm>
        </p:spPr>
        <p:txBody>
          <a:bodyPr>
            <a:normAutofit/>
          </a:bodyPr>
          <a:lstStyle/>
          <a:p>
            <a:pPr marL="231775" indent="-231775"/>
            <a:r>
              <a:rPr lang="en-US" altLang="en-US" sz="3200" b="1" dirty="0">
                <a:solidFill>
                  <a:schemeClr val="bg1"/>
                </a:solidFill>
              </a:rPr>
              <a:t>By grace, the gospel had been committed to Paul, the chief of sinners (1:12-17).</a:t>
            </a:r>
            <a:endParaRPr lang="en-US" altLang="en-US" sz="3200" dirty="0">
              <a:solidFill>
                <a:schemeClr val="bg1"/>
              </a:solidFill>
            </a:endParaRPr>
          </a:p>
          <a:p>
            <a:pPr marL="571500" lvl="1" indent="-285750"/>
            <a:r>
              <a:rPr lang="en-US" altLang="en-US" sz="3000" b="1" i="1" dirty="0">
                <a:solidFill>
                  <a:schemeClr val="accent4">
                    <a:lumMod val="60000"/>
                    <a:lumOff val="40000"/>
                  </a:schemeClr>
                </a:solidFill>
              </a:rPr>
              <a:t>Jesus had put Paul in the ministry of the gospel, although he was formerly a blasphemer, a persecutor, and an insolent man (Acts 8:3; 9:1-2; 26:10). </a:t>
            </a:r>
          </a:p>
          <a:p>
            <a:pPr marL="571500" lvl="1" indent="-285750"/>
            <a:r>
              <a:rPr lang="en-US" altLang="en-US" sz="3000" b="1" i="1" dirty="0">
                <a:solidFill>
                  <a:schemeClr val="accent4">
                    <a:lumMod val="60000"/>
                    <a:lumOff val="40000"/>
                  </a:schemeClr>
                </a:solidFill>
              </a:rPr>
              <a:t>But God’s </a:t>
            </a:r>
            <a:r>
              <a:rPr lang="en-US" altLang="en-US" sz="3000" b="1" i="1" dirty="0">
                <a:solidFill>
                  <a:schemeClr val="accent4">
                    <a:lumMod val="60000"/>
                    <a:lumOff val="40000"/>
                  </a:schemeClr>
                </a:solidFill>
                <a:effectLst>
                  <a:glow rad="228600">
                    <a:schemeClr val="accent2">
                      <a:satMod val="175000"/>
                      <a:alpha val="40000"/>
                    </a:schemeClr>
                  </a:glow>
                </a:effectLst>
              </a:rPr>
              <a:t>grace and love </a:t>
            </a:r>
            <a:r>
              <a:rPr lang="en-US" altLang="en-US" sz="3000" b="1" i="1" dirty="0">
                <a:solidFill>
                  <a:schemeClr val="accent4">
                    <a:lumMod val="60000"/>
                    <a:lumOff val="40000"/>
                  </a:schemeClr>
                </a:solidFill>
              </a:rPr>
              <a:t>were </a:t>
            </a:r>
            <a:r>
              <a:rPr lang="en-US" altLang="en-US" sz="3000" b="1" i="1" dirty="0">
                <a:solidFill>
                  <a:schemeClr val="accent4">
                    <a:lumMod val="60000"/>
                    <a:lumOff val="40000"/>
                  </a:schemeClr>
                </a:solidFill>
                <a:effectLst>
                  <a:glow rad="228600">
                    <a:schemeClr val="accent2">
                      <a:satMod val="175000"/>
                      <a:alpha val="40000"/>
                    </a:schemeClr>
                  </a:glow>
                </a:effectLst>
              </a:rPr>
              <a:t>exceedingly abundant.</a:t>
            </a:r>
          </a:p>
          <a:p>
            <a:pPr marL="800100" lvl="2" indent="-285750"/>
            <a:r>
              <a:rPr lang="en-US" altLang="en-US" sz="2800" b="1" dirty="0">
                <a:solidFill>
                  <a:schemeClr val="bg1"/>
                </a:solidFill>
              </a:rPr>
              <a:t>NOTE: Paul gives two reasons that he received mercy: (1) His sins were committed in ignorance, and (2) to show those who would become believers in the future how longsuffering Jesus is with sinners. </a:t>
            </a:r>
          </a:p>
          <a:p>
            <a:pPr marL="800100" lvl="2" indent="-285750"/>
            <a:r>
              <a:rPr lang="en-US" altLang="en-US" sz="2800" b="1" dirty="0">
                <a:solidFill>
                  <a:schemeClr val="bg1"/>
                </a:solidFill>
              </a:rPr>
              <a:t>Paul’s salvation means that, through God’s grace, any sinner can be saved.</a:t>
            </a:r>
          </a:p>
          <a:p>
            <a:pPr marL="571500" lvl="2" indent="-285750"/>
            <a:r>
              <a:rPr lang="en-US" altLang="en-US" sz="2800" b="1" i="1" dirty="0">
                <a:solidFill>
                  <a:schemeClr val="accent4">
                    <a:lumMod val="60000"/>
                    <a:lumOff val="40000"/>
                  </a:schemeClr>
                </a:solidFill>
              </a:rPr>
              <a:t>Paul glorifies God for all of this!</a:t>
            </a:r>
            <a:r>
              <a:rPr lang="en-US" altLang="en-US" sz="2800" b="1" dirty="0">
                <a:solidFill>
                  <a:schemeClr val="bg1"/>
                </a:solidFill>
              </a:rPr>
              <a:t> </a:t>
            </a:r>
          </a:p>
        </p:txBody>
      </p:sp>
    </p:spTree>
    <p:extLst>
      <p:ext uri="{BB962C8B-B14F-4D97-AF65-F5344CB8AC3E}">
        <p14:creationId xmlns:p14="http://schemas.microsoft.com/office/powerpoint/2010/main" val="3132565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2451">
                                            <p:txEl>
                                              <p:pRg st="4" end="4"/>
                                            </p:txEl>
                                          </p:spTgt>
                                        </p:tgtEl>
                                        <p:attrNameLst>
                                          <p:attrName>style.visibility</p:attrName>
                                        </p:attrNameLst>
                                      </p:cBhvr>
                                      <p:to>
                                        <p:strVal val="visible"/>
                                      </p:to>
                                    </p:set>
                                    <p:animEffect transition="in" filter="fade">
                                      <p:cBhvr>
                                        <p:cTn id="29" dur="1000"/>
                                        <p:tgtEl>
                                          <p:spTgt spid="232451">
                                            <p:txEl>
                                              <p:pRg st="4" end="4"/>
                                            </p:txEl>
                                          </p:spTgt>
                                        </p:tgtEl>
                                      </p:cBhvr>
                                    </p:animEffect>
                                    <p:anim calcmode="lin" valueType="num">
                                      <p:cBhvr>
                                        <p:cTn id="30"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232451">
                                            <p:txEl>
                                              <p:pRg st="5" end="5"/>
                                            </p:txEl>
                                          </p:spTgt>
                                        </p:tgtEl>
                                        <p:attrNameLst>
                                          <p:attrName>style.visibility</p:attrName>
                                        </p:attrNameLst>
                                      </p:cBhvr>
                                      <p:to>
                                        <p:strVal val="visible"/>
                                      </p:to>
                                    </p:set>
                                    <p:animEffect transition="in" filter="fade">
                                      <p:cBhvr>
                                        <p:cTn id="36" dur="1000"/>
                                        <p:tgtEl>
                                          <p:spTgt spid="232451">
                                            <p:txEl>
                                              <p:pRg st="5" end="5"/>
                                            </p:txEl>
                                          </p:spTgt>
                                        </p:tgtEl>
                                      </p:cBhvr>
                                    </p:animEffect>
                                    <p:anim calcmode="lin" valueType="num">
                                      <p:cBhvr>
                                        <p:cTn id="37"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32451">
                                            <p:txEl>
                                              <p:pRg st="5" end="5"/>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245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5" y="228600"/>
            <a:ext cx="9953625" cy="990600"/>
          </a:xfrm>
        </p:spPr>
        <p:txBody>
          <a:bodyPr/>
          <a:lstStyle/>
          <a:p>
            <a:pPr>
              <a:lnSpc>
                <a:spcPct val="80000"/>
              </a:lnSpc>
            </a:pPr>
            <a:r>
              <a:rPr lang="en-US" altLang="en-US" sz="4000" b="1" dirty="0">
                <a:solidFill>
                  <a:schemeClr val="bg1"/>
                </a:solidFill>
              </a:rPr>
              <a:t>Wage the Good Warfare</a:t>
            </a:r>
            <a:endParaRPr lang="en-US" altLang="en-US" sz="3200" b="1"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1066800"/>
            <a:ext cx="11558588" cy="5791200"/>
          </a:xfrm>
        </p:spPr>
        <p:txBody>
          <a:bodyPr>
            <a:normAutofit/>
          </a:bodyPr>
          <a:lstStyle/>
          <a:p>
            <a:pPr marL="231775" indent="-231775"/>
            <a:r>
              <a:rPr lang="en-US" altLang="en-US" sz="3200" b="1" dirty="0">
                <a:solidFill>
                  <a:schemeClr val="bg1"/>
                </a:solidFill>
              </a:rPr>
              <a:t>Paul reaffirms his charge to Timothy (1:18-20, cf. 1:3, 5).</a:t>
            </a:r>
            <a:endParaRPr lang="en-US" altLang="en-US" sz="3200" dirty="0">
              <a:solidFill>
                <a:schemeClr val="bg1"/>
              </a:solidFill>
            </a:endParaRPr>
          </a:p>
          <a:p>
            <a:pPr marL="571500" lvl="1" indent="-285750"/>
            <a:r>
              <a:rPr lang="en-US" altLang="en-US" sz="3000" b="1" i="1" dirty="0">
                <a:solidFill>
                  <a:schemeClr val="accent4">
                    <a:lumMod val="60000"/>
                    <a:lumOff val="40000"/>
                  </a:schemeClr>
                </a:solidFill>
              </a:rPr>
              <a:t>Paul calls upon Timothy to live up to the prophetic expectations for him and </a:t>
            </a:r>
            <a:r>
              <a:rPr lang="en-US" altLang="en-US" sz="3000" b="1" i="1" dirty="0">
                <a:solidFill>
                  <a:schemeClr val="accent4">
                    <a:lumMod val="60000"/>
                    <a:lumOff val="40000"/>
                  </a:schemeClr>
                </a:solidFill>
                <a:effectLst>
                  <a:glow rad="228600">
                    <a:schemeClr val="accent2">
                      <a:satMod val="175000"/>
                      <a:alpha val="40000"/>
                    </a:schemeClr>
                  </a:glow>
                </a:effectLst>
              </a:rPr>
              <a:t>wage the good warfare.</a:t>
            </a:r>
          </a:p>
          <a:p>
            <a:pPr marL="800100" lvl="2" indent="-285750"/>
            <a:r>
              <a:rPr lang="en-US" altLang="en-US" sz="2800" b="1" dirty="0">
                <a:solidFill>
                  <a:schemeClr val="bg1"/>
                </a:solidFill>
              </a:rPr>
              <a:t>Christians are in a spiritual war with the forces of darkness (cf. Eph. 6:12-18), </a:t>
            </a:r>
          </a:p>
          <a:p>
            <a:pPr marL="800100" lvl="2" indent="-285750"/>
            <a:r>
              <a:rPr lang="en-US" altLang="en-US" sz="2800" b="1" dirty="0">
                <a:solidFill>
                  <a:schemeClr val="bg1"/>
                </a:solidFill>
              </a:rPr>
              <a:t>But those who are ministers of the gospel are specially charged to view their work as a warfare (2 Tim. 2:3-4; 4:7; 2 Cor. 10:3-5).</a:t>
            </a:r>
          </a:p>
          <a:p>
            <a:pPr marL="800100" lvl="2" indent="-285750"/>
            <a:r>
              <a:rPr lang="en-US" altLang="en-US" sz="2800" b="1" dirty="0">
                <a:solidFill>
                  <a:schemeClr val="bg1"/>
                </a:solidFill>
              </a:rPr>
              <a:t>They must hold to “faith and a good conscience.”</a:t>
            </a:r>
          </a:p>
          <a:p>
            <a:pPr marL="514350" lvl="1"/>
            <a:r>
              <a:rPr lang="en-US" altLang="en-US" sz="2800" b="1" i="1" dirty="0">
                <a:solidFill>
                  <a:schemeClr val="accent4">
                    <a:lumMod val="60000"/>
                    <a:lumOff val="40000"/>
                  </a:schemeClr>
                </a:solidFill>
                <a:effectLst>
                  <a:glow rad="228600">
                    <a:schemeClr val="accent2">
                      <a:satMod val="175000"/>
                      <a:alpha val="40000"/>
                    </a:schemeClr>
                  </a:glow>
                </a:effectLst>
              </a:rPr>
              <a:t>Rejecting faith </a:t>
            </a:r>
            <a:r>
              <a:rPr lang="en-US" altLang="en-US" sz="2800" b="1" i="1" dirty="0">
                <a:solidFill>
                  <a:schemeClr val="accent4">
                    <a:lumMod val="60000"/>
                    <a:lumOff val="40000"/>
                  </a:schemeClr>
                </a:solidFill>
              </a:rPr>
              <a:t>and a </a:t>
            </a:r>
            <a:r>
              <a:rPr lang="en-US" altLang="en-US" sz="2800" b="1" i="1" dirty="0">
                <a:solidFill>
                  <a:schemeClr val="accent4">
                    <a:lumMod val="60000"/>
                    <a:lumOff val="40000"/>
                  </a:schemeClr>
                </a:solidFill>
                <a:effectLst>
                  <a:glow rad="228600">
                    <a:schemeClr val="accent2">
                      <a:satMod val="175000"/>
                      <a:alpha val="40000"/>
                    </a:schemeClr>
                  </a:glow>
                </a:effectLst>
              </a:rPr>
              <a:t>good conscience </a:t>
            </a:r>
            <a:r>
              <a:rPr lang="en-US" altLang="en-US" sz="2800" b="1" i="1" dirty="0">
                <a:solidFill>
                  <a:schemeClr val="accent4">
                    <a:lumMod val="60000"/>
                    <a:lumOff val="40000"/>
                  </a:schemeClr>
                </a:solidFill>
              </a:rPr>
              <a:t>results in </a:t>
            </a:r>
            <a:r>
              <a:rPr lang="en-US" altLang="en-US" sz="2800" b="1" i="1" dirty="0">
                <a:solidFill>
                  <a:schemeClr val="accent4">
                    <a:lumMod val="60000"/>
                    <a:lumOff val="40000"/>
                  </a:schemeClr>
                </a:solidFill>
                <a:effectLst>
                  <a:glow rad="228600">
                    <a:schemeClr val="accent2">
                      <a:satMod val="175000"/>
                      <a:alpha val="40000"/>
                    </a:schemeClr>
                  </a:glow>
                </a:effectLst>
              </a:rPr>
              <a:t>shipwreck</a:t>
            </a:r>
            <a:r>
              <a:rPr lang="en-US" altLang="en-US" sz="2800" b="1" i="1" dirty="0">
                <a:solidFill>
                  <a:schemeClr val="accent4">
                    <a:lumMod val="60000"/>
                    <a:lumOff val="40000"/>
                  </a:schemeClr>
                </a:solidFill>
              </a:rPr>
              <a:t> of the faith.</a:t>
            </a:r>
          </a:p>
          <a:p>
            <a:pPr marL="800100" lvl="2" indent="-285750"/>
            <a:r>
              <a:rPr lang="en-US" altLang="en-US" sz="2800" b="1" dirty="0">
                <a:solidFill>
                  <a:schemeClr val="bg1"/>
                </a:solidFill>
              </a:rPr>
              <a:t>Hymenaeus and Alexander are examples of individuals who had done exactly that (cf. 2 Tim. 2:17-18).</a:t>
            </a:r>
          </a:p>
          <a:p>
            <a:pPr marL="800100" lvl="2" indent="-285750"/>
            <a:r>
              <a:rPr lang="en-US" altLang="en-US" sz="2800" b="1" dirty="0">
                <a:solidFill>
                  <a:schemeClr val="bg1"/>
                </a:solidFill>
              </a:rPr>
              <a:t>Paul had withdrawn from these two apostates (cf. 1 Cor. 5:5).</a:t>
            </a:r>
          </a:p>
          <a:p>
            <a:pPr marL="342900" lvl="1" indent="-285750"/>
            <a:endParaRPr lang="en-US" altLang="en-US" sz="3200" b="1" dirty="0">
              <a:solidFill>
                <a:schemeClr val="bg1"/>
              </a:solidFill>
            </a:endParaRPr>
          </a:p>
        </p:txBody>
      </p:sp>
    </p:spTree>
    <p:extLst>
      <p:ext uri="{BB962C8B-B14F-4D97-AF65-F5344CB8AC3E}">
        <p14:creationId xmlns:p14="http://schemas.microsoft.com/office/powerpoint/2010/main" val="4282917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fade">
                                      <p:cBhvr>
                                        <p:cTn id="17" dur="1000"/>
                                        <p:tgtEl>
                                          <p:spTgt spid="232451">
                                            <p:txEl>
                                              <p:pRg st="2" end="2"/>
                                            </p:txEl>
                                          </p:spTgt>
                                        </p:tgtEl>
                                      </p:cBhvr>
                                    </p:animEffect>
                                    <p:anim calcmode="lin" valueType="num">
                                      <p:cBhvr>
                                        <p:cTn id="18"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2451">
                                            <p:txEl>
                                              <p:pRg st="3" end="3"/>
                                            </p:txEl>
                                          </p:spTgt>
                                        </p:tgtEl>
                                        <p:attrNameLst>
                                          <p:attrName>style.visibility</p:attrName>
                                        </p:attrNameLst>
                                      </p:cBhvr>
                                      <p:to>
                                        <p:strVal val="visible"/>
                                      </p:to>
                                    </p:set>
                                    <p:animEffect transition="in" filter="fade">
                                      <p:cBhvr>
                                        <p:cTn id="22" dur="1000"/>
                                        <p:tgtEl>
                                          <p:spTgt spid="232451">
                                            <p:txEl>
                                              <p:pRg st="3" end="3"/>
                                            </p:txEl>
                                          </p:spTgt>
                                        </p:tgtEl>
                                      </p:cBhvr>
                                    </p:animEffect>
                                    <p:anim calcmode="lin" valueType="num">
                                      <p:cBhvr>
                                        <p:cTn id="23"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3245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2451">
                                            <p:txEl>
                                              <p:pRg st="4" end="4"/>
                                            </p:txEl>
                                          </p:spTgt>
                                        </p:tgtEl>
                                        <p:attrNameLst>
                                          <p:attrName>style.visibility</p:attrName>
                                        </p:attrNameLst>
                                      </p:cBhvr>
                                      <p:to>
                                        <p:strVal val="visible"/>
                                      </p:to>
                                    </p:set>
                                    <p:animEffect transition="in" filter="fade">
                                      <p:cBhvr>
                                        <p:cTn id="27" dur="1000"/>
                                        <p:tgtEl>
                                          <p:spTgt spid="232451">
                                            <p:txEl>
                                              <p:pRg st="4" end="4"/>
                                            </p:txEl>
                                          </p:spTgt>
                                        </p:tgtEl>
                                      </p:cBhvr>
                                    </p:animEffect>
                                    <p:anim calcmode="lin" valueType="num">
                                      <p:cBhvr>
                                        <p:cTn id="28"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2451">
                                            <p:txEl>
                                              <p:pRg st="5" end="5"/>
                                            </p:txEl>
                                          </p:spTgt>
                                        </p:tgtEl>
                                        <p:attrNameLst>
                                          <p:attrName>style.visibility</p:attrName>
                                        </p:attrNameLst>
                                      </p:cBhvr>
                                      <p:to>
                                        <p:strVal val="visible"/>
                                      </p:to>
                                    </p:set>
                                    <p:animEffect transition="in" filter="fade">
                                      <p:cBhvr>
                                        <p:cTn id="34" dur="1000"/>
                                        <p:tgtEl>
                                          <p:spTgt spid="232451">
                                            <p:txEl>
                                              <p:pRg st="5" end="5"/>
                                            </p:txEl>
                                          </p:spTgt>
                                        </p:tgtEl>
                                      </p:cBhvr>
                                    </p:animEffect>
                                    <p:anim calcmode="lin" valueType="num">
                                      <p:cBhvr>
                                        <p:cTn id="35"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3245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2451">
                                            <p:txEl>
                                              <p:pRg st="6" end="6"/>
                                            </p:txEl>
                                          </p:spTgt>
                                        </p:tgtEl>
                                        <p:attrNameLst>
                                          <p:attrName>style.visibility</p:attrName>
                                        </p:attrNameLst>
                                      </p:cBhvr>
                                      <p:to>
                                        <p:strVal val="visible"/>
                                      </p:to>
                                    </p:set>
                                    <p:animEffect transition="in" filter="fade">
                                      <p:cBhvr>
                                        <p:cTn id="39" dur="1000"/>
                                        <p:tgtEl>
                                          <p:spTgt spid="232451">
                                            <p:txEl>
                                              <p:pRg st="6" end="6"/>
                                            </p:txEl>
                                          </p:spTgt>
                                        </p:tgtEl>
                                      </p:cBhvr>
                                    </p:animEffect>
                                    <p:anim calcmode="lin" valueType="num">
                                      <p:cBhvr>
                                        <p:cTn id="40"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3245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2451">
                                            <p:txEl>
                                              <p:pRg st="7" end="7"/>
                                            </p:txEl>
                                          </p:spTgt>
                                        </p:tgtEl>
                                        <p:attrNameLst>
                                          <p:attrName>style.visibility</p:attrName>
                                        </p:attrNameLst>
                                      </p:cBhvr>
                                      <p:to>
                                        <p:strVal val="visible"/>
                                      </p:to>
                                    </p:set>
                                    <p:animEffect transition="in" filter="fade">
                                      <p:cBhvr>
                                        <p:cTn id="44" dur="1000"/>
                                        <p:tgtEl>
                                          <p:spTgt spid="232451">
                                            <p:txEl>
                                              <p:pRg st="7" end="7"/>
                                            </p:txEl>
                                          </p:spTgt>
                                        </p:tgtEl>
                                      </p:cBhvr>
                                    </p:animEffect>
                                    <p:anim calcmode="lin" valueType="num">
                                      <p:cBhvr>
                                        <p:cTn id="4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17397</TotalTime>
  <Words>2104</Words>
  <Application>Microsoft Office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Franklin Gothic Book</vt:lpstr>
      <vt:lpstr>Office Theme</vt:lpstr>
      <vt:lpstr>Studies in the Epistles</vt:lpstr>
      <vt:lpstr>1st &amp; 2nd Timothy and Titus</vt:lpstr>
      <vt:lpstr>Job Description of “the work of an evangelist”</vt:lpstr>
      <vt:lpstr>Immediate Background to First Timothy</vt:lpstr>
      <vt:lpstr>Outline of 1 Timothy</vt:lpstr>
      <vt:lpstr>Salutation (1 Timothy 1:1-2)</vt:lpstr>
      <vt:lpstr>Wage the Good Warfare</vt:lpstr>
      <vt:lpstr>Wage the Good Warfare</vt:lpstr>
      <vt:lpstr>Wage the Good Warfare</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482</cp:revision>
  <cp:lastPrinted>2022-04-15T15:58:58Z</cp:lastPrinted>
  <dcterms:created xsi:type="dcterms:W3CDTF">2021-08-25T18:02:30Z</dcterms:created>
  <dcterms:modified xsi:type="dcterms:W3CDTF">2022-04-26T19:15:52Z</dcterms:modified>
</cp:coreProperties>
</file>